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73"/>
  </p:notesMasterIdLst>
  <p:sldIdLst>
    <p:sldId id="256" r:id="rId2"/>
    <p:sldId id="263" r:id="rId3"/>
    <p:sldId id="260" r:id="rId4"/>
    <p:sldId id="257" r:id="rId5"/>
    <p:sldId id="261" r:id="rId6"/>
    <p:sldId id="262" r:id="rId7"/>
    <p:sldId id="258" r:id="rId8"/>
    <p:sldId id="265" r:id="rId9"/>
    <p:sldId id="259" r:id="rId10"/>
    <p:sldId id="264" r:id="rId11"/>
    <p:sldId id="266" r:id="rId12"/>
    <p:sldId id="267" r:id="rId13"/>
    <p:sldId id="269" r:id="rId14"/>
    <p:sldId id="283" r:id="rId15"/>
    <p:sldId id="318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4" r:id="rId28"/>
    <p:sldId id="281" r:id="rId29"/>
    <p:sldId id="280" r:id="rId30"/>
    <p:sldId id="282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301" r:id="rId40"/>
    <p:sldId id="302" r:id="rId41"/>
    <p:sldId id="303" r:id="rId42"/>
    <p:sldId id="319" r:id="rId43"/>
    <p:sldId id="297" r:id="rId44"/>
    <p:sldId id="304" r:id="rId45"/>
    <p:sldId id="320" r:id="rId46"/>
    <p:sldId id="305" r:id="rId47"/>
    <p:sldId id="321" r:id="rId48"/>
    <p:sldId id="306" r:id="rId49"/>
    <p:sldId id="322" r:id="rId50"/>
    <p:sldId id="307" r:id="rId51"/>
    <p:sldId id="323" r:id="rId52"/>
    <p:sldId id="308" r:id="rId53"/>
    <p:sldId id="309" r:id="rId54"/>
    <p:sldId id="324" r:id="rId55"/>
    <p:sldId id="310" r:id="rId56"/>
    <p:sldId id="311" r:id="rId57"/>
    <p:sldId id="325" r:id="rId58"/>
    <p:sldId id="312" r:id="rId59"/>
    <p:sldId id="326" r:id="rId60"/>
    <p:sldId id="313" r:id="rId61"/>
    <p:sldId id="327" r:id="rId62"/>
    <p:sldId id="314" r:id="rId63"/>
    <p:sldId id="328" r:id="rId64"/>
    <p:sldId id="315" r:id="rId65"/>
    <p:sldId id="329" r:id="rId66"/>
    <p:sldId id="316" r:id="rId67"/>
    <p:sldId id="330" r:id="rId68"/>
    <p:sldId id="317" r:id="rId69"/>
    <p:sldId id="299" r:id="rId70"/>
    <p:sldId id="331" r:id="rId71"/>
    <p:sldId id="298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71" autoAdjust="0"/>
    <p:restoredTop sz="94660"/>
  </p:normalViewPr>
  <p:slideViewPr>
    <p:cSldViewPr snapToGrid="0">
      <p:cViewPr varScale="1">
        <p:scale>
          <a:sx n="59" d="100"/>
          <a:sy n="59" d="100"/>
        </p:scale>
        <p:origin x="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1141-487B-4A5A-8C12-0620EA09110D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56F97-5B40-46E2-814F-9CA1E98363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140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56F97-5B40-46E2-814F-9CA1E9836363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5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56F97-5B40-46E2-814F-9CA1E9836363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56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440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150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731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288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700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14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3876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63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57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336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60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58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052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41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62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CFD2-A17F-49E4-8966-85AEAD3F49F0}" type="datetimeFigureOut">
              <a:rPr lang="en-AU" smtClean="0"/>
              <a:t>6/08/2025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21388C-3216-4FAA-8693-020E34DB29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565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patial-gis.information.qld.gov.au/arcgis/rest/services/Transportation/StateRoadInformation/MapServer/46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odesharing.arcgis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8B6CBE2C-971A-1269-26D5-FF535BE8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1217"/>
          <a:stretch>
            <a:fillRect/>
          </a:stretch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CEE0C-0EB5-9E9A-CE98-D45B0DDDD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1240975"/>
            <a:ext cx="4669972" cy="334190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 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to ArcGIS 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Transport </a:t>
            </a:r>
            <a:b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Applications</a:t>
            </a:r>
            <a:endParaRPr lang="en-AU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7B836467-97A3-D6AF-8381-6AAA098DD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" r="-4" b="11602"/>
          <a:stretch>
            <a:fillRect/>
          </a:stretch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4" name="Picture 3" descr="A map of australia with a map of the country&#10;&#10;AI-generated content may be incorrect.">
            <a:extLst>
              <a:ext uri="{FF2B5EF4-FFF2-40B4-BE49-F238E27FC236}">
                <a16:creationId xmlns:a16="http://schemas.microsoft.com/office/drawing/2014/main" id="{14E037F7-7089-52C3-1B6B-7A7DC66C2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 r="1" b="8667"/>
          <a:stretch>
            <a:fillRect/>
          </a:stretch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CCDECC-5B71-40E1-B6AD-CDF74F75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141C3B-6F2D-477B-A89E-8C6586248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C701-0334-8155-DF8E-417BE534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98" y="153369"/>
            <a:ext cx="10515600" cy="613283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ArcGIS Project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937780-F241-03F0-3547-46FDB6C6A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0" y="766652"/>
            <a:ext cx="10905282" cy="5833985"/>
          </a:xfrm>
        </p:spPr>
      </p:pic>
    </p:spTree>
    <p:extLst>
      <p:ext uri="{BB962C8B-B14F-4D97-AF65-F5344CB8AC3E}">
        <p14:creationId xmlns:p14="http://schemas.microsoft.com/office/powerpoint/2010/main" val="3319525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D3FD3-D772-90A1-28A8-B68EBB12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83" y="1481096"/>
            <a:ext cx="10916720" cy="52044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AFC33B-0532-D4CC-E834-36BD50E5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83" y="172455"/>
            <a:ext cx="11240474" cy="927002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New ArcGIS Project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 &gt; “Select a Location” &gt; Enter the name “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QLD_Roads_Tracks_Teaching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04F3A1-680A-06B9-78E7-C2FCB23F30B9}"/>
              </a:ext>
            </a:extLst>
          </p:cNvPr>
          <p:cNvCxnSpPr>
            <a:cxnSpLocks/>
          </p:cNvCxnSpPr>
          <p:nvPr/>
        </p:nvCxnSpPr>
        <p:spPr>
          <a:xfrm>
            <a:off x="2188029" y="2852058"/>
            <a:ext cx="2286000" cy="71845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88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3405-4C57-BECD-20DE-C3B99820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346"/>
            <a:ext cx="10515600" cy="649858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ArcGIS Project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map of australia with a map on it">
            <a:extLst>
              <a:ext uri="{FF2B5EF4-FFF2-40B4-BE49-F238E27FC236}">
                <a16:creationId xmlns:a16="http://schemas.microsoft.com/office/drawing/2014/main" id="{61B0EEE1-1045-3FF3-4CC0-6C79ACA1C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932688"/>
            <a:ext cx="11414273" cy="556436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6B3E43-69CE-0D42-AC91-7D094BB475F3}"/>
              </a:ext>
            </a:extLst>
          </p:cNvPr>
          <p:cNvCxnSpPr/>
          <p:nvPr/>
        </p:nvCxnSpPr>
        <p:spPr>
          <a:xfrm>
            <a:off x="1306286" y="2939143"/>
            <a:ext cx="1349828" cy="4898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BC1E76-545D-5BD0-0D60-BE56534D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185F-A142-03DE-4927-E2F01815A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41414"/>
            <a:ext cx="10515600" cy="602164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Project Folder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map of australia with a map on it">
            <a:extLst>
              <a:ext uri="{FF2B5EF4-FFF2-40B4-BE49-F238E27FC236}">
                <a16:creationId xmlns:a16="http://schemas.microsoft.com/office/drawing/2014/main" id="{985003D5-1D8F-F267-A5F6-F2CDDC78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932688"/>
            <a:ext cx="11414273" cy="5564365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BA66061-0E09-02FA-99B8-ACA2D8E9B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24" y="2416325"/>
            <a:ext cx="7145939" cy="28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8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C79E1-3022-EE3F-D3A2-152062B5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92" y="308150"/>
            <a:ext cx="8596668" cy="616298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QLD roads and tracks data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FFB3D7-F4C0-812A-EF36-0F39E3F32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7" y="1031451"/>
            <a:ext cx="9790537" cy="56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0B4AAB0-8380-E951-4F60-7EB8EE4F2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E4F6-F195-C1A3-7052-78D61491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80" y="228471"/>
            <a:ext cx="8596668" cy="1005899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QLD roads and tracks data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98FBB7-89FF-7EC9-384A-8833ED928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986" y="5623631"/>
            <a:ext cx="8935800" cy="6806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Data is available in the OneDrive folder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FDEC5E-2FAC-8243-E382-042A7020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1" y="1046321"/>
            <a:ext cx="7752476" cy="44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A5AA-8E2D-E4CE-1B0A-2216F2B0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29941"/>
            <a:ext cx="10515600" cy="113280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Loading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 &gt; Add Data &gt; Browse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557D80-9CE8-49A7-BC91-E1AC1F2A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6" y="1338943"/>
            <a:ext cx="10972801" cy="53891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EC965A0-A847-C56B-0C27-F88EF238DF2E}"/>
              </a:ext>
            </a:extLst>
          </p:cNvPr>
          <p:cNvSpPr/>
          <p:nvPr/>
        </p:nvSpPr>
        <p:spPr>
          <a:xfrm>
            <a:off x="3352800" y="1611086"/>
            <a:ext cx="391886" cy="4898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C95FDC-5E3C-CA05-128B-ECEB83182355}"/>
              </a:ext>
            </a:extLst>
          </p:cNvPr>
          <p:cNvCxnSpPr>
            <a:cxnSpLocks/>
          </p:cNvCxnSpPr>
          <p:nvPr/>
        </p:nvCxnSpPr>
        <p:spPr>
          <a:xfrm flipH="1">
            <a:off x="3929742" y="2177144"/>
            <a:ext cx="127362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74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08BD-1D48-6FF3-BF24-50619FEC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57"/>
            <a:ext cx="10515600" cy="1143000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“Select the folder” &gt; “Select the layer”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5F7239-CDC4-D7CB-D6DC-D4AB051F9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5" y="1512655"/>
            <a:ext cx="10140329" cy="51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1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6DBE-8449-3565-6A1B-C578F413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6" y="168109"/>
            <a:ext cx="10515600" cy="563412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Loaded Qld roads and tracks data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map of australia with blue dots&#10;&#10;AI-generated content may be incorrect.">
            <a:extLst>
              <a:ext uri="{FF2B5EF4-FFF2-40B4-BE49-F238E27FC236}">
                <a16:creationId xmlns:a16="http://schemas.microsoft.com/office/drawing/2014/main" id="{EFCBF850-F94D-28F5-D2CC-7FEA9C6CC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6" y="962527"/>
            <a:ext cx="11059427" cy="57273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49C75C-F4F5-0A34-59B8-A9FD3B8D5C48}"/>
              </a:ext>
            </a:extLst>
          </p:cNvPr>
          <p:cNvSpPr/>
          <p:nvPr/>
        </p:nvSpPr>
        <p:spPr>
          <a:xfrm>
            <a:off x="616016" y="2786742"/>
            <a:ext cx="1778841" cy="3374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7014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8FEA-46AB-843D-8327-20BA6706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" y="144380"/>
            <a:ext cx="10934070" cy="1248991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Attribute table for Qld roads and tracks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&gt; Attribute Table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map of australia with blue dots&#10;&#10;AI-generated content may be incorrect.">
            <a:extLst>
              <a:ext uri="{FF2B5EF4-FFF2-40B4-BE49-F238E27FC236}">
                <a16:creationId xmlns:a16="http://schemas.microsoft.com/office/drawing/2014/main" id="{55719F14-7D8E-0966-C749-615D654A8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" y="1393371"/>
            <a:ext cx="11271184" cy="532024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E65D1C6-AF2B-AE9A-4C0B-BBE5EF567A21}"/>
              </a:ext>
            </a:extLst>
          </p:cNvPr>
          <p:cNvCxnSpPr>
            <a:cxnSpLocks/>
          </p:cNvCxnSpPr>
          <p:nvPr/>
        </p:nvCxnSpPr>
        <p:spPr>
          <a:xfrm flipH="1">
            <a:off x="2209800" y="2819400"/>
            <a:ext cx="1948543" cy="3810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9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B0991-42F3-8116-47C9-B6F84514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78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Content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224E2-9159-B2AD-4677-91B137A8F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90" y="1255279"/>
            <a:ext cx="5299509" cy="534146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What is ArcGIS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Usefulness of ArcGIS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What can you do with ArcGIS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Navigating ArcGIS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ArcGIS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Create an ArcGIS project and load Data/Map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Data and map information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Attribute Table and its functionality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B1BEB-29CD-FB1F-7096-CF4D48E49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3357" y="1255279"/>
            <a:ext cx="5914471" cy="506932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Selection, filtering, and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subsetting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data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Load spatial point data (Annual Average Daily Traffic data)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Using selection tool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Finding intersections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Add new fields to the intersection and intersection link attribute tables 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populating them with relevant information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79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D947FA9-27C0-FFB6-6E21-31D0F0320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1012371"/>
            <a:ext cx="11540690" cy="56584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42B21A-97FC-B15C-0A37-A783B368A200}"/>
              </a:ext>
            </a:extLst>
          </p:cNvPr>
          <p:cNvSpPr txBox="1">
            <a:spLocks/>
          </p:cNvSpPr>
          <p:nvPr/>
        </p:nvSpPr>
        <p:spPr>
          <a:xfrm>
            <a:off x="452387" y="144381"/>
            <a:ext cx="10934070" cy="7047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Attribute table for Qld roads and tracks data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9484AA-3618-E436-FD32-1D32821FA38F}"/>
              </a:ext>
            </a:extLst>
          </p:cNvPr>
          <p:cNvSpPr/>
          <p:nvPr/>
        </p:nvSpPr>
        <p:spPr>
          <a:xfrm>
            <a:off x="1110343" y="3940629"/>
            <a:ext cx="8752114" cy="2893496"/>
          </a:xfrm>
          <a:prstGeom prst="ellipse">
            <a:avLst/>
          </a:prstGeom>
          <a:noFill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6E6DDC-A260-2CE1-3324-DAB7056EFF81}"/>
              </a:ext>
            </a:extLst>
          </p:cNvPr>
          <p:cNvCxnSpPr>
            <a:cxnSpLocks/>
          </p:cNvCxnSpPr>
          <p:nvPr/>
        </p:nvCxnSpPr>
        <p:spPr>
          <a:xfrm>
            <a:off x="1741715" y="3015343"/>
            <a:ext cx="1110342" cy="123008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668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933039-13E5-A5B4-A3CC-F9EEB2F50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8" y="1208314"/>
            <a:ext cx="11146054" cy="55241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7B8ED2-1EFA-8614-BB97-A2677EA1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52" y="125551"/>
            <a:ext cx="11146053" cy="1082763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Functionality of features in the attribute table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a record in attribute table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BAE43C8-552E-AD9C-3125-C4019A0D2324}"/>
              </a:ext>
            </a:extLst>
          </p:cNvPr>
          <p:cNvSpPr/>
          <p:nvPr/>
        </p:nvSpPr>
        <p:spPr>
          <a:xfrm>
            <a:off x="1839687" y="4060371"/>
            <a:ext cx="2198914" cy="20791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CBD249-EF29-A11C-8751-E49461177374}"/>
              </a:ext>
            </a:extLst>
          </p:cNvPr>
          <p:cNvCxnSpPr>
            <a:cxnSpLocks/>
            <a:stCxn id="2" idx="7"/>
          </p:cNvCxnSpPr>
          <p:nvPr/>
        </p:nvCxnSpPr>
        <p:spPr>
          <a:xfrm>
            <a:off x="3716578" y="4364859"/>
            <a:ext cx="2115800" cy="84939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24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C757-79EB-AC4C-320B-47C153BE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377"/>
            <a:ext cx="10515600" cy="1151823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Selection/Filter/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Subsetting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features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the attribute table &gt; Select “Select by Attributes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4CA33240-6335-E88D-99E9-3CAAB501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1" y="1219200"/>
            <a:ext cx="11786335" cy="54583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10AC3F3-BAA6-9B23-3613-BE1B52059E45}"/>
              </a:ext>
            </a:extLst>
          </p:cNvPr>
          <p:cNvCxnSpPr>
            <a:cxnSpLocks/>
          </p:cNvCxnSpPr>
          <p:nvPr/>
        </p:nvCxnSpPr>
        <p:spPr>
          <a:xfrm flipV="1">
            <a:off x="3951514" y="3733800"/>
            <a:ext cx="762000" cy="85997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875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FB7EC2-9C00-99D9-67F6-46F6430F9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DE5-98FA-4239-507B-29E9CFA9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377"/>
            <a:ext cx="10515600" cy="596766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Selection and Filtering criteria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15D4D4C3-19DD-7512-3351-9145CE4A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676401"/>
            <a:ext cx="6336322" cy="4789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632D9-9DDA-1245-E854-AB407F878847}"/>
              </a:ext>
            </a:extLst>
          </p:cNvPr>
          <p:cNvSpPr txBox="1"/>
          <p:nvPr/>
        </p:nvSpPr>
        <p:spPr>
          <a:xfrm>
            <a:off x="6499608" y="686029"/>
            <a:ext cx="5311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 Criteria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government authority is only Brisbane city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lga_left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equal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“Brisbane City”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lga_right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equal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“Brisbane City”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of vehicles 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Symbol_class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not contain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(“Bikeway”, “Walkway”, “Busway”, “Mall”, “Ferry”)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1CEDF5-15FF-379D-FF5C-56AA7BD30347}"/>
              </a:ext>
            </a:extLst>
          </p:cNvPr>
          <p:cNvCxnSpPr>
            <a:cxnSpLocks/>
          </p:cNvCxnSpPr>
          <p:nvPr/>
        </p:nvCxnSpPr>
        <p:spPr>
          <a:xfrm flipV="1">
            <a:off x="3853543" y="2024743"/>
            <a:ext cx="3145972" cy="16764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B0EF11-CC92-F749-869B-12FBEB32440A}"/>
              </a:ext>
            </a:extLst>
          </p:cNvPr>
          <p:cNvCxnSpPr>
            <a:cxnSpLocks/>
          </p:cNvCxnSpPr>
          <p:nvPr/>
        </p:nvCxnSpPr>
        <p:spPr>
          <a:xfrm flipV="1">
            <a:off x="3853543" y="2394189"/>
            <a:ext cx="3178629" cy="152466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4B06F4-B590-0025-DCCC-7EC748437396}"/>
              </a:ext>
            </a:extLst>
          </p:cNvPr>
          <p:cNvCxnSpPr>
            <a:cxnSpLocks/>
          </p:cNvCxnSpPr>
          <p:nvPr/>
        </p:nvCxnSpPr>
        <p:spPr>
          <a:xfrm flipV="1">
            <a:off x="3886200" y="3069771"/>
            <a:ext cx="3167743" cy="108790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818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23380-512D-8096-2552-1CAEE5DC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7" y="161757"/>
            <a:ext cx="11431893" cy="1079214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Selected links from the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Selected features are highlighted in blue in the attribute table and in the map 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A28EBE-8F6A-19AA-B4B7-AB0733933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317171"/>
            <a:ext cx="10644809" cy="53790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4612D76-A3D9-A302-3897-57A2D9D78808}"/>
              </a:ext>
            </a:extLst>
          </p:cNvPr>
          <p:cNvCxnSpPr>
            <a:cxnSpLocks/>
          </p:cNvCxnSpPr>
          <p:nvPr/>
        </p:nvCxnSpPr>
        <p:spPr>
          <a:xfrm flipH="1">
            <a:off x="2362200" y="3581400"/>
            <a:ext cx="3015343" cy="151311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EBEC49-CCDB-31CC-778D-2390F7475840}"/>
              </a:ext>
            </a:extLst>
          </p:cNvPr>
          <p:cNvCxnSpPr>
            <a:cxnSpLocks/>
          </p:cNvCxnSpPr>
          <p:nvPr/>
        </p:nvCxnSpPr>
        <p:spPr>
          <a:xfrm flipH="1">
            <a:off x="2362200" y="3929743"/>
            <a:ext cx="3243943" cy="20574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D2BE19-0C3E-AFB9-3C93-82FBC2D6CF2A}"/>
              </a:ext>
            </a:extLst>
          </p:cNvPr>
          <p:cNvCxnSpPr>
            <a:cxnSpLocks/>
          </p:cNvCxnSpPr>
          <p:nvPr/>
        </p:nvCxnSpPr>
        <p:spPr>
          <a:xfrm flipH="1">
            <a:off x="2460171" y="4114800"/>
            <a:ext cx="3339311" cy="23186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C339627-9C7C-40B8-8120-34766345BBEB}"/>
              </a:ext>
            </a:extLst>
          </p:cNvPr>
          <p:cNvSpPr/>
          <p:nvPr/>
        </p:nvSpPr>
        <p:spPr>
          <a:xfrm>
            <a:off x="5029200" y="2872299"/>
            <a:ext cx="1785259" cy="13840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6964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4892D-230F-4F4B-D4EA-5A1EEBEE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8583"/>
            <a:ext cx="12115800" cy="128303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Save selected features as a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after selection &gt; Selection &gt; Make Layer from Selected Features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44526BA8-DF50-1B99-2511-E12518187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" y="1441617"/>
            <a:ext cx="11539331" cy="52578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C8DBDA-5F01-C636-C791-4FE1249ABDEB}"/>
              </a:ext>
            </a:extLst>
          </p:cNvPr>
          <p:cNvCxnSpPr>
            <a:cxnSpLocks/>
          </p:cNvCxnSpPr>
          <p:nvPr/>
        </p:nvCxnSpPr>
        <p:spPr>
          <a:xfrm>
            <a:off x="2993571" y="4582886"/>
            <a:ext cx="631372" cy="105591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51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05E00-9E84-A989-3393-FB4904A2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89097"/>
            <a:ext cx="10515600" cy="1173645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Rename the new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layer &gt; Properties &gt; General &gt; Name &gt; rename the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158ED218-06D3-B327-0437-9E816152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262742"/>
            <a:ext cx="11494008" cy="542714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932DC26-D4E4-BC7F-76B0-13DFFB126814}"/>
              </a:ext>
            </a:extLst>
          </p:cNvPr>
          <p:cNvCxnSpPr>
            <a:cxnSpLocks/>
          </p:cNvCxnSpPr>
          <p:nvPr/>
        </p:nvCxnSpPr>
        <p:spPr>
          <a:xfrm flipV="1">
            <a:off x="1066800" y="2862943"/>
            <a:ext cx="1426029" cy="2286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327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59CC-B068-DB84-2488-15FA59C8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7" y="402771"/>
            <a:ext cx="10752666" cy="85769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Task 1 : Attribute filtering and separate layer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B46E-1F11-553E-60AD-A4E47E4C8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591494"/>
            <a:ext cx="10493829" cy="3568335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/>
              <a:t>From the </a:t>
            </a:r>
            <a:r>
              <a:rPr lang="en-US" sz="2400" dirty="0" err="1"/>
              <a:t>main.Queensland_roads_and_tracks</a:t>
            </a:r>
            <a:r>
              <a:rPr lang="en-US" sz="2400" dirty="0"/>
              <a:t> map, filter the data based on the following attributes: </a:t>
            </a:r>
          </a:p>
          <a:p>
            <a:pPr lvl="1"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lga_name_left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and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lga_name_right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is “Gold Coast city”</a:t>
            </a:r>
          </a:p>
          <a:p>
            <a:pPr lvl="1"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“class” contains “Motorway”, “Connector”, “Highway”, “Local” and “Secondary”</a:t>
            </a:r>
          </a:p>
          <a:p>
            <a:pPr lvl="1"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road_owner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is “TMR”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Save this selection as a separate layer named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Goldcoast_City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072945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8601-0516-2574-BAEA-EE7E5807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" y="161757"/>
            <a:ext cx="10515600" cy="1177185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Attribute Table options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attribute table click on the three lines on the top right corner</a:t>
            </a:r>
            <a:endParaRPr lang="en-A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DF8F1B5D-098F-9F46-0DE4-2CD7C0E3A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5" y="1458687"/>
            <a:ext cx="11463690" cy="523755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2BDB71-6D25-70A5-32C7-A7206CB286C5}"/>
              </a:ext>
            </a:extLst>
          </p:cNvPr>
          <p:cNvCxnSpPr>
            <a:cxnSpLocks/>
          </p:cNvCxnSpPr>
          <p:nvPr/>
        </p:nvCxnSpPr>
        <p:spPr>
          <a:xfrm>
            <a:off x="2231571" y="3189514"/>
            <a:ext cx="468086" cy="138248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7DCCAF-56A7-C94D-6B22-1575610C6225}"/>
              </a:ext>
            </a:extLst>
          </p:cNvPr>
          <p:cNvCxnSpPr>
            <a:cxnSpLocks/>
          </p:cNvCxnSpPr>
          <p:nvPr/>
        </p:nvCxnSpPr>
        <p:spPr>
          <a:xfrm>
            <a:off x="2231571" y="3189514"/>
            <a:ext cx="2982686" cy="40277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C310E0-BFD3-4FED-6D44-9295B75E536B}"/>
              </a:ext>
            </a:extLst>
          </p:cNvPr>
          <p:cNvCxnSpPr>
            <a:cxnSpLocks/>
          </p:cNvCxnSpPr>
          <p:nvPr/>
        </p:nvCxnSpPr>
        <p:spPr>
          <a:xfrm>
            <a:off x="2231571" y="3189514"/>
            <a:ext cx="5910943" cy="107768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386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6F74-C1AC-D067-7252-8BF6ACEE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82998"/>
            <a:ext cx="11125200" cy="1364801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Attribute table for the selected layer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attribute table click on the three lines on the top right corner &gt; 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 “Data Engineering”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684F8F-D637-F2CF-BEB2-D33C24616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589314"/>
            <a:ext cx="10585704" cy="4912069"/>
          </a:xfrm>
          <a:prstGeom prst="rect">
            <a:avLst/>
          </a:prstGeom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18FDD474-54DF-3C9C-2B4B-D4DA2E933C29}"/>
              </a:ext>
            </a:extLst>
          </p:cNvPr>
          <p:cNvSpPr/>
          <p:nvPr/>
        </p:nvSpPr>
        <p:spPr>
          <a:xfrm>
            <a:off x="3494314" y="3635829"/>
            <a:ext cx="1273629" cy="409519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84FB-0E42-12A8-0AFE-4FF5520D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2316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ArcGIS development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6FAAA-DAAD-3F1B-5013-8DD9A88A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1916"/>
            <a:ext cx="10863944" cy="505039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ArcGIS is a Geographic Information System (GIS) software developed and maintained by Esri.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Esri – the Environmental Systems Research Institute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Esri aims to enable people to gain useful insights through geography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There are users in every country, with over a million active users across 350,000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organisations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Currently available tools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ArcGIS Pro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ArcGIS Online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ArcGIS Enterprise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06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B1A1-F818-50C9-93B9-D295A5AD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95943"/>
            <a:ext cx="12094029" cy="1360714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Spatial Point Data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https://spatial-gis.information.qld.gov.au/arcgis/rest/services/Transportation/StateRoadInformation/MapServer/46</a:t>
            </a:r>
            <a:r>
              <a:rPr lang="en-US" sz="1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Paste the copied link into the path field</a:t>
            </a:r>
            <a:endParaRPr lang="en-A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0572A-7B30-2D10-6692-544F6812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" y="1763486"/>
            <a:ext cx="10624312" cy="47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4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31DE-086E-06E2-5D9B-AEC514A0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09" y="132202"/>
            <a:ext cx="11107233" cy="1206741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spatial point data from path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 &gt; Add Data &gt;From path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FA170-70CC-FA3E-5D82-151DBD4AD4E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94909" y="1415143"/>
            <a:ext cx="10919756" cy="5310655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285D115-D961-DAB2-232B-F59D171FAAA5}"/>
              </a:ext>
            </a:extLst>
          </p:cNvPr>
          <p:cNvSpPr/>
          <p:nvPr/>
        </p:nvSpPr>
        <p:spPr>
          <a:xfrm>
            <a:off x="3309257" y="1752600"/>
            <a:ext cx="446314" cy="4680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4A0456-AA73-6BC0-E0CB-6D8F39C2BAB4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3755571" y="1986643"/>
            <a:ext cx="304800" cy="4517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71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6C2ECA-5592-D306-7005-630AE77B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371599"/>
            <a:ext cx="10934700" cy="5173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98ECD-95A4-1537-9E19-B1E9A149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09" y="132202"/>
            <a:ext cx="10279919" cy="1239397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spatial point data from path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Copy the html link for the data &gt; paste the link under the Path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0147BC-3F83-F109-3805-D9BD686222FD}"/>
              </a:ext>
            </a:extLst>
          </p:cNvPr>
          <p:cNvSpPr/>
          <p:nvPr/>
        </p:nvSpPr>
        <p:spPr>
          <a:xfrm>
            <a:off x="3940629" y="3102430"/>
            <a:ext cx="3668485" cy="188322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8A00BC-FEFD-47D8-3056-0962B6512EB4}"/>
              </a:ext>
            </a:extLst>
          </p:cNvPr>
          <p:cNvCxnSpPr>
            <a:cxnSpLocks/>
          </p:cNvCxnSpPr>
          <p:nvPr/>
        </p:nvCxnSpPr>
        <p:spPr>
          <a:xfrm>
            <a:off x="3222171" y="2035628"/>
            <a:ext cx="1230086" cy="200841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05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20571-0E2E-D300-1553-664D707B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39700"/>
            <a:ext cx="11277598" cy="125367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Loaded spatial point data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layer named Average annual daily traffic 2020 in the contents pane 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CE86A-8E92-E65F-5656-AA87A6701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93370"/>
            <a:ext cx="11163300" cy="51471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BBEF0A-BC69-2B3E-C270-3DE3F576402D}"/>
              </a:ext>
            </a:extLst>
          </p:cNvPr>
          <p:cNvSpPr/>
          <p:nvPr/>
        </p:nvSpPr>
        <p:spPr>
          <a:xfrm>
            <a:off x="342903" y="2873829"/>
            <a:ext cx="2117268" cy="111034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6255EA-8FE7-F578-1302-E28A2153B8D9}"/>
              </a:ext>
            </a:extLst>
          </p:cNvPr>
          <p:cNvCxnSpPr>
            <a:cxnSpLocks/>
          </p:cNvCxnSpPr>
          <p:nvPr/>
        </p:nvCxnSpPr>
        <p:spPr>
          <a:xfrm>
            <a:off x="2460171" y="3429000"/>
            <a:ext cx="555172" cy="2286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798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0E7D-F8E8-4805-20BF-1138E2F7F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1" y="0"/>
            <a:ext cx="10894180" cy="1164771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Attribute table for spatial point data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spatial point layer &gt; Attribute Table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B3CC9-1E1F-22B4-23A8-1DDDB908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164771"/>
            <a:ext cx="11120966" cy="536302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7692C8-839B-A6B5-1E64-E2BE6E5B5160}"/>
              </a:ext>
            </a:extLst>
          </p:cNvPr>
          <p:cNvCxnSpPr>
            <a:cxnSpLocks/>
          </p:cNvCxnSpPr>
          <p:nvPr/>
        </p:nvCxnSpPr>
        <p:spPr>
          <a:xfrm>
            <a:off x="1730828" y="2950028"/>
            <a:ext cx="1600201" cy="163285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88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F308-A668-C11F-19BC-C303F9AB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38095"/>
            <a:ext cx="12028714" cy="1211734"/>
          </a:xfrm>
        </p:spPr>
        <p:txBody>
          <a:bodyPr>
            <a:noAutofit/>
          </a:bodyPr>
          <a:lstStyle/>
          <a:p>
            <a:r>
              <a:rPr lang="en-US" sz="3500" dirty="0">
                <a:latin typeface="Verdana" panose="020B0604030504040204" pitchFamily="34" charset="0"/>
                <a:ea typeface="Verdana" panose="020B0604030504040204" pitchFamily="34" charset="0"/>
              </a:rPr>
              <a:t>Selecting features from polyline based on select tool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 &gt; Select &gt; Circle &gt; Click and drag in map to select spatial data</a:t>
            </a:r>
            <a:endParaRPr lang="en-A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9D5A890-133D-44FA-7ACD-A7EC710DB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469571"/>
            <a:ext cx="9994296" cy="5250334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D4134EC-F98E-0D62-8003-139149E7F2FC}"/>
              </a:ext>
            </a:extLst>
          </p:cNvPr>
          <p:cNvSpPr/>
          <p:nvPr/>
        </p:nvSpPr>
        <p:spPr>
          <a:xfrm>
            <a:off x="4093029" y="1763486"/>
            <a:ext cx="435428" cy="4136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17B52A-96CF-DB37-CAC9-578A36AA848A}"/>
              </a:ext>
            </a:extLst>
          </p:cNvPr>
          <p:cNvSpPr/>
          <p:nvPr/>
        </p:nvSpPr>
        <p:spPr>
          <a:xfrm>
            <a:off x="4169229" y="2743200"/>
            <a:ext cx="718457" cy="3265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23368C-F134-D335-A54D-BA8FD8636378}"/>
              </a:ext>
            </a:extLst>
          </p:cNvPr>
          <p:cNvCxnSpPr>
            <a:cxnSpLocks/>
            <a:stCxn id="3" idx="4"/>
            <a:endCxn id="5" idx="0"/>
          </p:cNvCxnSpPr>
          <p:nvPr/>
        </p:nvCxnSpPr>
        <p:spPr>
          <a:xfrm>
            <a:off x="4310743" y="2177143"/>
            <a:ext cx="217715" cy="5660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9CD5A7-3052-3099-A6A4-707C2CE8EDC9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4528457" y="3069771"/>
            <a:ext cx="1" cy="1796143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4C0967-BB63-BD95-7E33-B0947CB007CA}"/>
              </a:ext>
            </a:extLst>
          </p:cNvPr>
          <p:cNvCxnSpPr>
            <a:cxnSpLocks/>
          </p:cNvCxnSpPr>
          <p:nvPr/>
        </p:nvCxnSpPr>
        <p:spPr>
          <a:xfrm>
            <a:off x="1849362" y="3967842"/>
            <a:ext cx="2461381" cy="89807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187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4B78-C0FA-FCE0-50EE-4C956EC3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125186"/>
            <a:ext cx="11908970" cy="11811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Save selected links as a separate layer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selected features &gt; right click on layer &gt; selection &gt; make layer from selected features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3F290-AB1D-0650-BC09-65C8734A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1513114"/>
            <a:ext cx="11090123" cy="51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0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FC9D-CF04-21FE-7824-7A024DCF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24859"/>
            <a:ext cx="10923427" cy="695344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Find intersections</a:t>
            </a:r>
            <a:endParaRPr lang="en-A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F54F0-8209-0B76-70AE-55D17BF87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8" y="820203"/>
            <a:ext cx="11811000" cy="3240168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The standard tools in ArcGIS do not support automatic identification of intersections and their corresponding intersecting links for spatial line data.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To successfully and easily complete this task it required to download a toolbox from the ArcGIS website.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Different programming languages can be used in ArcGIS to complete tasks without difficulty and to ensure that these tools are available for everyone the “ArcGIS code sharing” website is used. (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https://codesharing.arcgis.com/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Various spatial analysts have uploaded their solutions as toolboxes to be downloaded and uploaded into the ArcGIS project. </a:t>
            </a:r>
            <a:endParaRPr lang="en-A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686C4-F6F1-1A92-A28D-4BCCA0E40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674" y="4142445"/>
            <a:ext cx="8802477" cy="259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93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E275-308A-1143-1DA2-57A0A517C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53" y="104660"/>
            <a:ext cx="11027884" cy="734458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Download and Add Toolbox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CC7EA-46C6-A8C3-5096-67B28DD2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90" y="839118"/>
            <a:ext cx="4312653" cy="5485482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the search bar type “intersection”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Under filters select “Tools”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Run the search 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From the search results read each tool and its description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Find the best tool, for our task of identifying intersections and their links the tool “Line and Junction Connectivity”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Click the download button and store the zipped folder “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IntersectionCount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” in your ArcGIS project folder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Go to your project folder and unzip the downloaded folder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41BED-EB8C-5B46-E2D6-6B3876DDA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887" y="1441570"/>
            <a:ext cx="7458623" cy="428057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85BF873-CF8C-2071-DAC8-A416EFE5E73A}"/>
              </a:ext>
            </a:extLst>
          </p:cNvPr>
          <p:cNvCxnSpPr>
            <a:cxnSpLocks/>
          </p:cNvCxnSpPr>
          <p:nvPr/>
        </p:nvCxnSpPr>
        <p:spPr>
          <a:xfrm>
            <a:off x="5584372" y="2111828"/>
            <a:ext cx="166323" cy="170905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863B10C-676B-F3D2-1ADC-EC53C8C8DDE8}"/>
              </a:ext>
            </a:extLst>
          </p:cNvPr>
          <p:cNvSpPr/>
          <p:nvPr/>
        </p:nvSpPr>
        <p:spPr>
          <a:xfrm>
            <a:off x="6411686" y="4898571"/>
            <a:ext cx="4852951" cy="8542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03DB38-97CC-4B84-0529-34E89F5F712B}"/>
              </a:ext>
            </a:extLst>
          </p:cNvPr>
          <p:cNvCxnSpPr>
            <a:cxnSpLocks/>
          </p:cNvCxnSpPr>
          <p:nvPr/>
        </p:nvCxnSpPr>
        <p:spPr>
          <a:xfrm>
            <a:off x="6055970" y="2111828"/>
            <a:ext cx="1066325" cy="288471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7880D1B-2814-83C0-B732-8D56BDD33F4C}"/>
              </a:ext>
            </a:extLst>
          </p:cNvPr>
          <p:cNvSpPr/>
          <p:nvPr/>
        </p:nvSpPr>
        <p:spPr>
          <a:xfrm>
            <a:off x="10395857" y="5595257"/>
            <a:ext cx="566057" cy="1575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4951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A57A-BBE5-87CF-8BEE-8B1B0CDF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4252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Add the “</a:t>
            </a:r>
            <a:r>
              <a:rPr lang="en-US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IntersectionCount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” toolbox to the ArcGIS project</a:t>
            </a:r>
            <a:endParaRPr lang="en-A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DB895-DF95-7FD1-D874-2706515B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42523"/>
            <a:ext cx="12039600" cy="898763"/>
          </a:xfrm>
        </p:spPr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Toolbar &gt; Insert &gt; Toolbox &gt; Add Toolbox &gt; in the window that opens go inside the “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IntersectionCount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 folder and select “Line And Junction Connectivity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Tools.tbx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B5167-C5A1-0CAB-A410-0F3768E9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62" y="1859000"/>
            <a:ext cx="10741446" cy="1820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9B74B-CC3C-3A12-01FA-9ED8BBE30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2" y="3886200"/>
            <a:ext cx="10834721" cy="281556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7B738FE-0ECA-BBF5-8F52-9D015AB1B041}"/>
              </a:ext>
            </a:extLst>
          </p:cNvPr>
          <p:cNvSpPr/>
          <p:nvPr/>
        </p:nvSpPr>
        <p:spPr>
          <a:xfrm>
            <a:off x="1447800" y="2242457"/>
            <a:ext cx="1240971" cy="9035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5D8E77-B494-AE7C-A11A-FB290EBF4A6E}"/>
              </a:ext>
            </a:extLst>
          </p:cNvPr>
          <p:cNvSpPr/>
          <p:nvPr/>
        </p:nvSpPr>
        <p:spPr>
          <a:xfrm>
            <a:off x="1186543" y="4550229"/>
            <a:ext cx="3505200" cy="2177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7DE56-C677-6392-0766-E4A354513449}"/>
              </a:ext>
            </a:extLst>
          </p:cNvPr>
          <p:cNvCxnSpPr>
            <a:cxnSpLocks/>
          </p:cNvCxnSpPr>
          <p:nvPr/>
        </p:nvCxnSpPr>
        <p:spPr>
          <a:xfrm>
            <a:off x="4078219" y="4767943"/>
            <a:ext cx="0" cy="44877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4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771E-28B9-17EB-1AB4-519C0D3C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688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ArcGIS Pro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4963-2771-404F-1021-E1FB3CC9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4275"/>
            <a:ext cx="8596668" cy="375035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64 Bit, multi-threaded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Simplified user interface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Integrated with ArcGIS Online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Combined 2D/3D experience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Multiple maps and layouts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All the analysis tools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Simple search and query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18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F1C-BA47-61B6-1CDE-48A4CA7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8" y="57692"/>
            <a:ext cx="8654143" cy="688848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Loading “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IntersectionCount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” toolbox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A98A-8BEF-D197-AA01-D53EC21DA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9" y="746540"/>
            <a:ext cx="11893731" cy="1833374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Select Create Junction Connectivity Features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Line features : layer with line spatial data 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Output Junction Feature Class and Output Junction And Line List Feature Class : layer names for the intersections (spatial point data) and links (spatial point data) of the output layers</a:t>
            </a:r>
          </a:p>
          <a:p>
            <a:endParaRPr lang="en-AU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67273C-6FF7-1520-74FB-4EACF678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1" y="2579914"/>
            <a:ext cx="4386282" cy="3875970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962556-DD56-D010-5529-DF9CA5E8E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2579914"/>
            <a:ext cx="4974117" cy="3875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3D5BA1-9E99-7CAC-422C-5BAA9D7FEBCD}"/>
              </a:ext>
            </a:extLst>
          </p:cNvPr>
          <p:cNvSpPr/>
          <p:nvPr/>
        </p:nvSpPr>
        <p:spPr>
          <a:xfrm>
            <a:off x="908241" y="3559629"/>
            <a:ext cx="2411902" cy="4027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CB68F7-2485-C363-F51A-568DE6FA563C}"/>
              </a:ext>
            </a:extLst>
          </p:cNvPr>
          <p:cNvCxnSpPr>
            <a:cxnSpLocks/>
          </p:cNvCxnSpPr>
          <p:nvPr/>
        </p:nvCxnSpPr>
        <p:spPr>
          <a:xfrm>
            <a:off x="5140150" y="3755571"/>
            <a:ext cx="95584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28A228-769F-2343-7534-BE57F08B8EEC}"/>
              </a:ext>
            </a:extLst>
          </p:cNvPr>
          <p:cNvCxnSpPr>
            <a:cxnSpLocks/>
          </p:cNvCxnSpPr>
          <p:nvPr/>
        </p:nvCxnSpPr>
        <p:spPr>
          <a:xfrm>
            <a:off x="5140151" y="4185557"/>
            <a:ext cx="95584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BBC087-F643-E368-DABB-0FE07D34CB11}"/>
              </a:ext>
            </a:extLst>
          </p:cNvPr>
          <p:cNvCxnSpPr>
            <a:cxnSpLocks/>
          </p:cNvCxnSpPr>
          <p:nvPr/>
        </p:nvCxnSpPr>
        <p:spPr>
          <a:xfrm>
            <a:off x="5140151" y="4599215"/>
            <a:ext cx="95584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975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96F2-024C-76EB-D18E-C09D3ACDB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8" y="201175"/>
            <a:ext cx="4985657" cy="2370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intersections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“JUNC_ID” is the id assigned for the intersection automatically and “COUNT” is the number of links intersected in this intersection.</a:t>
            </a:r>
            <a:endParaRPr lang="en-A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2AD6E0-FB2A-8A2A-0687-9B1396F1F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6771" y="220334"/>
            <a:ext cx="6259285" cy="37420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links associated with the intersections.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the attribute table “JUNC_ID” is the id assigned for the intersection automatically, “FID_...” is the object id for the link associated with the intersection and “DIRECTION” contains a point for each line that connects to the junction and reports the direction of the line, either ‘From’ (start of the line) or ‘To’ (end of the line). </a:t>
            </a:r>
            <a:endParaRPr lang="en-A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292470-0575-E883-4616-923562EB7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2590800"/>
            <a:ext cx="5475515" cy="412307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6379CF-B5B8-884B-0A25-501CE49A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11" y="4093029"/>
            <a:ext cx="5458045" cy="262084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3D98894-9F9F-EE87-055C-A8794CF98428}"/>
              </a:ext>
            </a:extLst>
          </p:cNvPr>
          <p:cNvSpPr/>
          <p:nvPr/>
        </p:nvSpPr>
        <p:spPr>
          <a:xfrm>
            <a:off x="1600200" y="3265714"/>
            <a:ext cx="522514" cy="2394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53CBE6A-5D37-AE41-F13D-E4B55F5E478C}"/>
              </a:ext>
            </a:extLst>
          </p:cNvPr>
          <p:cNvSpPr/>
          <p:nvPr/>
        </p:nvSpPr>
        <p:spPr>
          <a:xfrm>
            <a:off x="2100942" y="3263104"/>
            <a:ext cx="522514" cy="2394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97C63F-422B-D68B-A1B4-A87F7E16EEBE}"/>
              </a:ext>
            </a:extLst>
          </p:cNvPr>
          <p:cNvSpPr/>
          <p:nvPr/>
        </p:nvSpPr>
        <p:spPr>
          <a:xfrm>
            <a:off x="7761514" y="4412850"/>
            <a:ext cx="522514" cy="2394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9C5960-1DEE-61C2-E834-D9E321C8708C}"/>
              </a:ext>
            </a:extLst>
          </p:cNvPr>
          <p:cNvSpPr/>
          <p:nvPr/>
        </p:nvSpPr>
        <p:spPr>
          <a:xfrm>
            <a:off x="8251370" y="4412849"/>
            <a:ext cx="1959430" cy="3701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698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7AAD5-43A6-7F27-8634-C2B80DD20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9BBE8-6E8D-E61F-8735-64BE36CF2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8" y="201175"/>
            <a:ext cx="4985657" cy="8003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intersections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EBAAB-D6D8-D521-7FAD-C6BF2DFE1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6771" y="220334"/>
            <a:ext cx="6259285" cy="781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Spatial point data for the links associated with the intersections.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E456B8-18D2-4165-1861-5A4AEE8DF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1001486"/>
            <a:ext cx="5475515" cy="412307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DCA6C0-A020-954F-65CC-59218000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16" y="1001486"/>
            <a:ext cx="5458045" cy="262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163A2-38C1-AED7-889E-1343EE80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0" y="3733837"/>
            <a:ext cx="5799975" cy="2922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BAEF8-1BA2-35E5-FF4A-29820DF7A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231" y="3804609"/>
            <a:ext cx="6026459" cy="2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52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F259-4B25-8DB0-3F5A-2C0E4F13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83029"/>
            <a:ext cx="11590867" cy="13208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Task 2: For the selected “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Goldcoast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City” layer find intersections and their respective links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798DF-EC2A-D245-6BBC-66AE846DE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888445"/>
            <a:ext cx="9808028" cy="4316411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Goldcoast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City” layer, zoom in, use the circle selection tool, and export the selected features as a separate layer.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Then, find the intersection points 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using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IntersectionCount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toolbox.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Obtain the two output layers for the intersection and the links associated with the intersections.</a:t>
            </a:r>
          </a:p>
        </p:txBody>
      </p:sp>
    </p:spTree>
    <p:extLst>
      <p:ext uri="{BB962C8B-B14F-4D97-AF65-F5344CB8AC3E}">
        <p14:creationId xmlns:p14="http://schemas.microsoft.com/office/powerpoint/2010/main" val="1451727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A368E-736B-EFF9-B915-CE7902C8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39BF-0171-5D9A-CE45-8040FFA90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Add a new field named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attribute table. Set the data type to Text, and save the changes by right-clicking on Fields: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right click on the intersection point in the map and select “Copy Coordinates”.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point of view gather relevant information for the intersection, here it would be the Intersection type and record it in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1232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52515-A590-8EC2-7775-B890D4FFD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2373-CA37-749A-5CC6-C6B36004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52BFB-52F0-A1C2-90E2-0F2FE8CB9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351932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sz="1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a new field named </a:t>
            </a:r>
            <a:r>
              <a:rPr lang="en-US" sz="1900" b="1" i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1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en-US" sz="19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19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attribute table. Set the data type to </a:t>
            </a:r>
            <a:r>
              <a:rPr lang="en-US" sz="19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</a:t>
            </a:r>
            <a:r>
              <a:rPr lang="en-US" sz="1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and save the changes by right-clicking on </a:t>
            </a:r>
            <a:r>
              <a:rPr lang="en-US" sz="19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Fields: </a:t>
            </a:r>
            <a:r>
              <a:rPr lang="en-US" sz="19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1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right click on the intersection point in the map and select “Copy Coordinates”.</a:t>
            </a:r>
          </a:p>
          <a:p>
            <a:pPr algn="just">
              <a:buFont typeface="+mj-lt"/>
              <a:buAutoNum type="arabicPeriod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point of view gather relevant information for the intersection, here it would be the Intersection type and record it in the “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5 until all intersections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634213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7B26-F513-BFD3-3F43-05F89760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39546"/>
            <a:ext cx="11930743" cy="21662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Add field “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For “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&gt; Add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In “Fields: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&gt; set “Field Name: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&gt; set “Data_Type : Text” from drop down list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Right click on “Fields: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save</a:t>
            </a:r>
            <a:endParaRPr lang="en-AU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5E733-DB6E-6A32-AF18-7075F57E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2403775"/>
            <a:ext cx="3439886" cy="3151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95FC7F-8DEF-AC27-D573-A1CBDE421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57" y="2394857"/>
            <a:ext cx="6497090" cy="2157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FB901-C469-4475-8EC2-69698E5A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171" y="4650168"/>
            <a:ext cx="4429230" cy="20682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A207FAD-F5BF-4516-CABE-68F75BF0673B}"/>
              </a:ext>
            </a:extLst>
          </p:cNvPr>
          <p:cNvSpPr/>
          <p:nvPr/>
        </p:nvSpPr>
        <p:spPr>
          <a:xfrm>
            <a:off x="609600" y="2677886"/>
            <a:ext cx="468086" cy="2177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3A6BC2-5448-9265-384A-7639F20F2912}"/>
              </a:ext>
            </a:extLst>
          </p:cNvPr>
          <p:cNvCxnSpPr>
            <a:cxnSpLocks/>
          </p:cNvCxnSpPr>
          <p:nvPr/>
        </p:nvCxnSpPr>
        <p:spPr>
          <a:xfrm>
            <a:off x="4177608" y="4207329"/>
            <a:ext cx="95584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A78959-5EE2-4A83-6D45-FFA1BC4EC439}"/>
              </a:ext>
            </a:extLst>
          </p:cNvPr>
          <p:cNvCxnSpPr>
            <a:cxnSpLocks/>
          </p:cNvCxnSpPr>
          <p:nvPr/>
        </p:nvCxnSpPr>
        <p:spPr>
          <a:xfrm>
            <a:off x="7488325" y="3287486"/>
            <a:ext cx="0" cy="74022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ABA52C-9217-7328-7588-687F8547523A}"/>
              </a:ext>
            </a:extLst>
          </p:cNvPr>
          <p:cNvCxnSpPr>
            <a:cxnSpLocks/>
          </p:cNvCxnSpPr>
          <p:nvPr/>
        </p:nvCxnSpPr>
        <p:spPr>
          <a:xfrm>
            <a:off x="6407085" y="3211285"/>
            <a:ext cx="0" cy="87630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10951D-B71E-88B4-F004-30241A910BBF}"/>
              </a:ext>
            </a:extLst>
          </p:cNvPr>
          <p:cNvCxnSpPr>
            <a:cxnSpLocks/>
          </p:cNvCxnSpPr>
          <p:nvPr/>
        </p:nvCxnSpPr>
        <p:spPr>
          <a:xfrm>
            <a:off x="4177608" y="4207329"/>
            <a:ext cx="307306" cy="8763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7B7F8DB-4D26-47E7-3778-BCD94B903008}"/>
              </a:ext>
            </a:extLst>
          </p:cNvPr>
          <p:cNvSpPr/>
          <p:nvPr/>
        </p:nvSpPr>
        <p:spPr>
          <a:xfrm>
            <a:off x="9241971" y="2394857"/>
            <a:ext cx="1545772" cy="40277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6111B6-CD4C-FC4E-2510-3A69C4BA1D13}"/>
              </a:ext>
            </a:extLst>
          </p:cNvPr>
          <p:cNvSpPr/>
          <p:nvPr/>
        </p:nvSpPr>
        <p:spPr>
          <a:xfrm>
            <a:off x="4177608" y="4882244"/>
            <a:ext cx="1276135" cy="183621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758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9C298-6BD7-784E-AE4C-9D4F924CE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D7DD-AFCE-4D05-4409-4D768F4F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302D-F28B-50B7-D1E4-FE24E50D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35193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a new field named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attribute table. Set the data type to Text, and save the changes by right-clicking on Fields: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20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attribute table select an intersection by id (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JUNC_ID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and right click on the record and select 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“Flash”.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right click on the intersection point in the map and select “Copy Coordinates”.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point of view gather relevant information for the intersection, here it would be the Intersection type and record it in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5 until all intersections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341537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C2C4-1E96-07BC-15D3-D75B976C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49" y="156238"/>
            <a:ext cx="11502588" cy="1563705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300" dirty="0">
                <a:latin typeface="Verdana" panose="020B0604030504040204" pitchFamily="34" charset="0"/>
                <a:ea typeface="Verdana" panose="020B0604030504040204" pitchFamily="34" charset="0"/>
              </a:rPr>
              <a:t>In “</a:t>
            </a:r>
            <a:r>
              <a:rPr lang="en-US" sz="33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33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 select feature JUNC_ID is 1 and right click on the record and select “Flash”.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/>
              <a:t>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614BA-AE12-B4FC-D20B-7AB6A85BC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9" y="1861457"/>
            <a:ext cx="4014390" cy="335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64343-025E-42C5-FC12-7005F478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151" y="3298371"/>
            <a:ext cx="8001685" cy="32129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7DBA79-5725-5CA5-5EE2-4A819B6AF229}"/>
              </a:ext>
            </a:extLst>
          </p:cNvPr>
          <p:cNvSpPr/>
          <p:nvPr/>
        </p:nvSpPr>
        <p:spPr>
          <a:xfrm>
            <a:off x="209249" y="2449285"/>
            <a:ext cx="1545772" cy="40277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F0CA94-1476-2D5D-8A9E-A8BB6EC2695E}"/>
              </a:ext>
            </a:extLst>
          </p:cNvPr>
          <p:cNvCxnSpPr>
            <a:cxnSpLocks/>
          </p:cNvCxnSpPr>
          <p:nvPr/>
        </p:nvCxnSpPr>
        <p:spPr>
          <a:xfrm>
            <a:off x="1755021" y="2639786"/>
            <a:ext cx="7280122" cy="25747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542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3C05-1C3C-C8CC-793B-CACFF4E6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A88A-0C80-A761-78F4-F8478220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48A4D-6AF8-7A11-B71F-0E38A346E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a new field named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attribute table. Set the data type to Text, and save the changes by right-clicking on Fields: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right click on the intersection point in the map and select 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“Copy Coordinates”.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location. 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point of view gather relevant information for the intersection, here it would be the Intersection type and record it in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07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90B2-813B-5E06-40D2-A8DB762F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606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What can you do with ArcGIS 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F39E8-F6FC-F568-2A30-DE42E135F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1694112"/>
            <a:ext cx="10548258" cy="4151516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ArcGIS is a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mapping and spatial analysis platform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n-AU" sz="2400" dirty="0"/>
              <a:t>It helps users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visualize, analyze, and manage geographic data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It is widely used in:</a:t>
            </a:r>
          </a:p>
          <a:p>
            <a:pPr lvl="1" algn="just"/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Urban and transport planning</a:t>
            </a:r>
          </a:p>
          <a:p>
            <a:pPr lvl="1" algn="just"/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Road safety analysis</a:t>
            </a:r>
          </a:p>
          <a:p>
            <a:pPr lvl="1" algn="just"/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Infrastructure design</a:t>
            </a:r>
          </a:p>
          <a:p>
            <a:pPr lvl="1" algn="just"/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Environmental impact assessment</a:t>
            </a:r>
          </a:p>
        </p:txBody>
      </p:sp>
    </p:spTree>
    <p:extLst>
      <p:ext uri="{BB962C8B-B14F-4D97-AF65-F5344CB8AC3E}">
        <p14:creationId xmlns:p14="http://schemas.microsoft.com/office/powerpoint/2010/main" val="2397892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711E-CF9E-F965-547A-011D847E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145938"/>
            <a:ext cx="11854542" cy="157400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Go to the flashing intersection in the map and right click on the intersection point in the map and select “Copy Coordinates”.</a:t>
            </a:r>
            <a:endParaRPr lang="en-AU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73F4D-3D9F-6F00-7A9A-2F5D3C3CB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3118980"/>
            <a:ext cx="4354285" cy="157400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 copied coordinates : 153.0263827°E 27.4771771°S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2771A-D53B-0BB6-A6A9-BEDBE91A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312" y="1719942"/>
            <a:ext cx="6293173" cy="489051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1FADC4-0367-46B0-D503-9D5127048A85}"/>
              </a:ext>
            </a:extLst>
          </p:cNvPr>
          <p:cNvCxnSpPr>
            <a:cxnSpLocks/>
          </p:cNvCxnSpPr>
          <p:nvPr/>
        </p:nvCxnSpPr>
        <p:spPr>
          <a:xfrm flipH="1" flipV="1">
            <a:off x="3820886" y="3886200"/>
            <a:ext cx="5889171" cy="15240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AB5A35-B7F0-F786-4BE1-BB0B545A4AB6}"/>
              </a:ext>
            </a:extLst>
          </p:cNvPr>
          <p:cNvCxnSpPr>
            <a:cxnSpLocks/>
          </p:cNvCxnSpPr>
          <p:nvPr/>
        </p:nvCxnSpPr>
        <p:spPr>
          <a:xfrm flipV="1">
            <a:off x="7402286" y="3293946"/>
            <a:ext cx="2307771" cy="146833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309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F6BD4-2230-E916-A07E-660CB8963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6818-901D-15DF-F474-A7554BC5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70EB-0871-F5EA-E88E-FAA57A2B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a new field named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attribute table. Set the data type to Text, and save the changes by right-clicking on Fields: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right click on the intersection point in the map and select “Copy Coordinates”.</a:t>
            </a:r>
          </a:p>
          <a:p>
            <a:pPr algn="just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https://www.google.com/maps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paste the copied coordinates in the search bar and go to the location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</a:t>
            </a:r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Street View 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using the icon in the bottom right corner of the google map.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buFont typeface="+mj-lt"/>
              <a:buAutoNum type="arabicPeriod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point of view gather relevant information for the intersection, here it would be the Intersection type and record it in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850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DBC53-8B55-547B-F90A-2E952B6A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41513"/>
            <a:ext cx="11832771" cy="1931989"/>
          </a:xfrm>
        </p:spPr>
        <p:txBody>
          <a:bodyPr>
            <a:noAutofit/>
          </a:bodyPr>
          <a:lstStyle/>
          <a:p>
            <a:pPr marL="742950" indent="-742950" algn="just">
              <a:buFont typeface="+mj-lt"/>
              <a:buAutoNum type="arabicPeriod" startAt="4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 and paste the copied coordinates in the search bar and select the street view window in the bottom right corner of the google map</a:t>
            </a:r>
            <a:endParaRPr lang="en-AU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E8EAA-21AF-20B6-C762-091A5420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4" y="2192055"/>
            <a:ext cx="6935716" cy="351981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FD3DDB-6B9F-4D53-882F-6961E84A90F6}"/>
              </a:ext>
            </a:extLst>
          </p:cNvPr>
          <p:cNvSpPr/>
          <p:nvPr/>
        </p:nvSpPr>
        <p:spPr>
          <a:xfrm>
            <a:off x="4278086" y="3722914"/>
            <a:ext cx="522514" cy="4898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F09CE4-9EB5-4DB7-0E47-AFDC88DAABCA}"/>
              </a:ext>
            </a:extLst>
          </p:cNvPr>
          <p:cNvCxnSpPr>
            <a:cxnSpLocks/>
          </p:cNvCxnSpPr>
          <p:nvPr/>
        </p:nvCxnSpPr>
        <p:spPr>
          <a:xfrm>
            <a:off x="1393371" y="3135086"/>
            <a:ext cx="2884715" cy="75111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5B4AA19-52AE-1EE8-18E1-0FF833B1CAE9}"/>
              </a:ext>
            </a:extLst>
          </p:cNvPr>
          <p:cNvSpPr/>
          <p:nvPr/>
        </p:nvSpPr>
        <p:spPr>
          <a:xfrm>
            <a:off x="6531429" y="5170713"/>
            <a:ext cx="658511" cy="6597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8659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2E3E-AE14-0516-A9DC-16F25D4F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835B-5B3B-8407-7FD0-199040DE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41513"/>
            <a:ext cx="11832771" cy="1931989"/>
          </a:xfrm>
        </p:spPr>
        <p:txBody>
          <a:bodyPr>
            <a:noAutofit/>
          </a:bodyPr>
          <a:lstStyle/>
          <a:p>
            <a:pPr marL="742950" indent="-742950" algn="just">
              <a:buFont typeface="+mj-lt"/>
              <a:buAutoNum type="arabicPeriod" startAt="4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 and paste the copied coordinates in the search bar and select the street view window in the bottom right corner of the google map</a:t>
            </a:r>
            <a:endParaRPr lang="en-AU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66375-9449-8639-0254-3B09CDDB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4" y="2192055"/>
            <a:ext cx="6935716" cy="3519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AE4033-4B74-ED15-F680-D63C47AB9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76" y="3204522"/>
            <a:ext cx="7553194" cy="351981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A9E61A9-A69A-56B1-B105-1898BC20383F}"/>
              </a:ext>
            </a:extLst>
          </p:cNvPr>
          <p:cNvCxnSpPr>
            <a:cxnSpLocks/>
          </p:cNvCxnSpPr>
          <p:nvPr/>
        </p:nvCxnSpPr>
        <p:spPr>
          <a:xfrm>
            <a:off x="5431971" y="4213314"/>
            <a:ext cx="2275115" cy="177382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85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AFD4-7B6B-4694-1163-ABC09524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D3E2-6707-3229-EAE6-F1554F78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56238"/>
            <a:ext cx="11951208" cy="1095620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intersection type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07E5-5CAF-CDBD-6355-C758E7B8E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9830"/>
            <a:ext cx="11676888" cy="518159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+mj-lt"/>
              <a:buAutoNum type="arabicPeriod"/>
            </a:pP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a new field named </a:t>
            </a:r>
            <a:r>
              <a:rPr lang="en-US" sz="2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en-US" sz="2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attribute table. Set the data type to Text, and save the changes by right-clicking on Fields: </a:t>
            </a:r>
            <a:r>
              <a:rPr lang="en-US" sz="2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right click on the intersection point in the map and select “Copy Coordinates”.</a:t>
            </a:r>
          </a:p>
          <a:p>
            <a:pPr algn="just">
              <a:buFont typeface="+mj-lt"/>
              <a:buAutoNum type="arabicPeriod"/>
            </a:pP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a web browser, go to “https://www.google.com/maps” and paste the copied coordinates in the search bar and go to the location</a:t>
            </a:r>
            <a:r>
              <a:rPr 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Street View using the icon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street view point of view gather </a:t>
            </a:r>
            <a:r>
              <a:rPr lang="en-US" sz="21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information</a:t>
            </a:r>
            <a:r>
              <a:rPr lang="en-US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the intersection, here it would be the </a:t>
            </a:r>
            <a:r>
              <a:rPr lang="en-US" sz="21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 type</a:t>
            </a:r>
            <a:r>
              <a:rPr lang="en-US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record it in the “</a:t>
            </a:r>
            <a:r>
              <a:rPr lang="en-US" sz="21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1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/>
            <a:r>
              <a:rPr 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intersections, based on the information add a field to the “</a:t>
            </a:r>
            <a:r>
              <a:rPr lang="en-US" sz="21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5 until all intersections are populated.</a:t>
            </a:r>
          </a:p>
          <a:p>
            <a:pP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639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AF88-E60C-27C4-596C-A41E03E6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0" y="156238"/>
            <a:ext cx="11886271" cy="2787378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gather relevant information for the intersection and record it in the attribute table of “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” layer</a:t>
            </a: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7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Double click on cell adjacent to the relevant JUNC_ID is 1 under the field </a:t>
            </a:r>
            <a:r>
              <a:rPr lang="en-US" sz="27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7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type “No Control” and save the ArcGIS project (Ctrl + S)</a:t>
            </a:r>
            <a:endParaRPr lang="en-AU" sz="270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F5341D-042E-BC9D-8354-ACF7A9A2B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1" y="3181949"/>
            <a:ext cx="4872625" cy="351981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FB9520-6B48-3496-3225-16E778B35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75" y="3181949"/>
            <a:ext cx="4765691" cy="351981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5651C0-AF46-DC0D-C030-18C0F0FACB1C}"/>
              </a:ext>
            </a:extLst>
          </p:cNvPr>
          <p:cNvSpPr/>
          <p:nvPr/>
        </p:nvSpPr>
        <p:spPr>
          <a:xfrm>
            <a:off x="2939144" y="3624943"/>
            <a:ext cx="1828800" cy="58782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EE7308-E001-472D-0E9C-54AE3A468B4F}"/>
              </a:ext>
            </a:extLst>
          </p:cNvPr>
          <p:cNvSpPr/>
          <p:nvPr/>
        </p:nvSpPr>
        <p:spPr>
          <a:xfrm>
            <a:off x="8632372" y="3624943"/>
            <a:ext cx="1828800" cy="58782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4851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D3A5-5E61-BA94-90C0-467B2A34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2768-C1DF-C49C-587F-0A62D722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51208" cy="147661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29B56-AC51-E617-92DD-C32C3D523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98172"/>
            <a:ext cx="11766804" cy="5040085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“Text” and “Long”, respectively, save the changes by right clicking on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 and FID is 281460)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“Copy Coordinates”. Open a web browser, go to “https://www.google.com/maps” and paste the copied coordinates in the search bar and go to the location, select the street view 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Based on the FID and the link in the map collect the information for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 and record it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“Capacity”, respectively. </a:t>
            </a:r>
          </a:p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  <a:p>
            <a:pPr>
              <a:buFont typeface="+mj-lt"/>
              <a:buAutoNum type="arabicPeriod"/>
            </a:pP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87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7D3E-7528-4F9E-2DFA-CCF0AEBEA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4F21-2FFD-97AB-E9AF-5A2585C5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51208" cy="1360714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ED4AB-0612-35CC-79F6-5AC4E25B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21971"/>
            <a:ext cx="11722608" cy="5072744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17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17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17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”, respectively, save the changes by right clicking on the “</a:t>
            </a:r>
            <a:r>
              <a:rPr lang="en-US" sz="17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 and FID is 281460)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“Copy Coordinates”. Open a web browser, go to “https://www.google.com/maps” and paste the copied coordinates in the search bar and go to the location, select the street view 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Based on the FID and the link in the map collect the information for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 and record it in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“Capacity”, respectively. </a:t>
            </a:r>
          </a:p>
          <a:p>
            <a:pPr algn="just"/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940471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2C71E-FBC7-E175-AFB5-AB5DAA18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3A08-0732-9ADB-1ECC-2640B172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39546"/>
            <a:ext cx="11930743" cy="21662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Add field “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” and Capacity</a:t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For “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&gt; Add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In “Fields: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&gt; set “Field Name: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Intersection_Type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&gt; set “Data_Type : Text” from drop down list</a:t>
            </a:r>
            <a:b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Right click on “Fields: </a:t>
            </a:r>
            <a:r>
              <a:rPr lang="en-US" sz="2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save</a:t>
            </a:r>
            <a:endParaRPr lang="en-AU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899D5-34C8-92E6-881A-C949144F5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861"/>
            <a:ext cx="8331002" cy="2305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5E760-B5FA-F8AB-58A4-4F8F9889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810" y="4398666"/>
            <a:ext cx="7317189" cy="24593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EFDB588-FC1C-4BC6-78D8-C9ED3172703C}"/>
              </a:ext>
            </a:extLst>
          </p:cNvPr>
          <p:cNvSpPr/>
          <p:nvPr/>
        </p:nvSpPr>
        <p:spPr>
          <a:xfrm>
            <a:off x="5138057" y="2092861"/>
            <a:ext cx="2590800" cy="212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FFAD60-C2DE-88CD-43F0-CF3EEB31C3EC}"/>
              </a:ext>
            </a:extLst>
          </p:cNvPr>
          <p:cNvCxnSpPr>
            <a:cxnSpLocks/>
          </p:cNvCxnSpPr>
          <p:nvPr/>
        </p:nvCxnSpPr>
        <p:spPr>
          <a:xfrm flipV="1">
            <a:off x="43543" y="3918857"/>
            <a:ext cx="359228" cy="47980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0209CF-CCA5-B401-6ED2-B5DE1CFEBB4E}"/>
              </a:ext>
            </a:extLst>
          </p:cNvPr>
          <p:cNvCxnSpPr>
            <a:cxnSpLocks/>
          </p:cNvCxnSpPr>
          <p:nvPr/>
        </p:nvCxnSpPr>
        <p:spPr>
          <a:xfrm flipV="1">
            <a:off x="87086" y="4160730"/>
            <a:ext cx="413656" cy="63987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F2F39C7-B77B-F5D7-9B4F-79BCFA7FF145}"/>
              </a:ext>
            </a:extLst>
          </p:cNvPr>
          <p:cNvSpPr/>
          <p:nvPr/>
        </p:nvSpPr>
        <p:spPr>
          <a:xfrm>
            <a:off x="9568543" y="4160730"/>
            <a:ext cx="2275114" cy="269727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276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04C2C-9A34-7367-6262-FF09DFC5B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339A-C682-DCCC-E956-3AA33AD3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51208" cy="147661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F7365-C292-A3F7-7182-2FB2AB23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39" y="1730829"/>
            <a:ext cx="11559322" cy="5029200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“Text” and “Long”, respectively, save the changes by right clicking on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17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JUNC_ID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FID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281460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and right click on the record and select “</a:t>
            </a:r>
            <a:r>
              <a:rPr lang="en-US" sz="17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Flash</a:t>
            </a:r>
            <a:r>
              <a:rPr lang="en-US" sz="17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 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“Copy Coordinates”. Open a web browser, go to “https://www.google.com/maps” and paste the copied coordinates in the search bar and go to the location, select the street view 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Based on the FID and the link in the map collect the information for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 and record it in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“Capacity”, respectively. </a:t>
            </a:r>
          </a:p>
          <a:p>
            <a:pPr algn="just"/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99619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9444-B9F4-607A-C991-955512D3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28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Use of GIS in Transport planning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7417-E76E-A1F0-72EB-37ACC053F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2863"/>
            <a:ext cx="9622971" cy="215201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Map road networks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traffic flows, crashes</a:t>
            </a: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Analyze accessibility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and route efficiency</a:t>
            </a: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Identify risk areas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(e.g., high crash zones)</a:t>
            </a: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Model travel behavior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infrastructure demand</a:t>
            </a:r>
            <a:endParaRPr lang="en-A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51305-12B8-0E78-7414-46DF5319FED8}"/>
              </a:ext>
            </a:extLst>
          </p:cNvPr>
          <p:cNvSpPr txBox="1">
            <a:spLocks/>
          </p:cNvSpPr>
          <p:nvPr/>
        </p:nvSpPr>
        <p:spPr>
          <a:xfrm>
            <a:off x="838200" y="3534878"/>
            <a:ext cx="8351520" cy="857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types in ArcGIS</a:t>
            </a:r>
            <a:endParaRPr lang="en-AU" sz="3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33E011-05B2-3331-F6B3-92DC471B463D}"/>
              </a:ext>
            </a:extLst>
          </p:cNvPr>
          <p:cNvSpPr txBox="1">
            <a:spLocks/>
          </p:cNvSpPr>
          <p:nvPr/>
        </p:nvSpPr>
        <p:spPr>
          <a:xfrm>
            <a:off x="692216" y="4502918"/>
            <a:ext cx="5214807" cy="171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Vector data: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Points (bus stops, crashes)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Lines (road links, routes)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Polygons (suburbs, zones)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822282-7740-AAEA-25C3-CFF91C41F6D1}"/>
              </a:ext>
            </a:extLst>
          </p:cNvPr>
          <p:cNvSpPr txBox="1">
            <a:spLocks/>
          </p:cNvSpPr>
          <p:nvPr/>
        </p:nvSpPr>
        <p:spPr>
          <a:xfrm>
            <a:off x="5974882" y="4502918"/>
            <a:ext cx="5847004" cy="171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Raster data: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Used for terrain and land cover</a:t>
            </a:r>
          </a:p>
        </p:txBody>
      </p:sp>
    </p:spTree>
    <p:extLst>
      <p:ext uri="{BB962C8B-B14F-4D97-AF65-F5344CB8AC3E}">
        <p14:creationId xmlns:p14="http://schemas.microsoft.com/office/powerpoint/2010/main" val="4294103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B080-7782-A76B-49BC-F2DA87700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F736-D932-2BF7-CA4E-252B508E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49" y="156238"/>
            <a:ext cx="11502588" cy="1563705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300" dirty="0">
                <a:latin typeface="Verdana" panose="020B0604030504040204" pitchFamily="34" charset="0"/>
                <a:ea typeface="Verdana" panose="020B0604030504040204" pitchFamily="34" charset="0"/>
              </a:rPr>
              <a:t>In “</a:t>
            </a:r>
            <a:r>
              <a:rPr lang="en-US" sz="33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33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 select feature JUNC_ID is 1 (FID 281640) and right click on the record and select “Flash”.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/>
              <a:t> 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2547A-E7CA-5845-6E0D-35E37EEE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51" y="2843409"/>
            <a:ext cx="8001685" cy="366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CBD26-7D7A-65C6-7E31-A78170D8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9" y="1719943"/>
            <a:ext cx="5540198" cy="330299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B3B017C-B4DA-BA2F-5642-FA3AA4AD07F6}"/>
              </a:ext>
            </a:extLst>
          </p:cNvPr>
          <p:cNvCxnSpPr>
            <a:cxnSpLocks/>
          </p:cNvCxnSpPr>
          <p:nvPr/>
        </p:nvCxnSpPr>
        <p:spPr>
          <a:xfrm>
            <a:off x="2100943" y="2464136"/>
            <a:ext cx="6988628" cy="267392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0515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4BEAF-F9EA-548A-F678-B107E6F4E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5DDFD-C6B6-F57E-092B-772B4F7A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51208" cy="147661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5C57-8FD4-36B2-B41F-4026F010D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67" y="1828800"/>
            <a:ext cx="11602865" cy="4811486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“Text” and “Long”, respectively, save the changes by right clicking on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 and FID is 281460)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“Copy Coordinates”. Open a web browser, go to “https://www.google.com/maps” and paste the copied coordinates in the search bar and go to the location, select the street view 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Based on the FID and the link in the map collect the information for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 and record it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“Capacity”, respectively. </a:t>
            </a:r>
          </a:p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544244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15F3D-91CC-027D-1932-9B6844EFC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47A0-E379-4386-0FC7-72210FE0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145938"/>
            <a:ext cx="11854542" cy="127884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Go to the flashing intersection in the map and click on the intersection links in the map.</a:t>
            </a:r>
            <a:endParaRPr lang="en-AU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BC6469-F520-A238-15A0-B2442BAEA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" y="3118981"/>
            <a:ext cx="4714856" cy="1278848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The copied coordinates : 153.0263827°E 27.4771771°S </a:t>
            </a:r>
            <a:endParaRPr lang="en-AU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941C0-E76D-BA67-48E5-0670D327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683" y="1424786"/>
            <a:ext cx="6563974" cy="508487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5CA436-2E60-47B5-EBC5-D18911C42544}"/>
              </a:ext>
            </a:extLst>
          </p:cNvPr>
          <p:cNvCxnSpPr>
            <a:cxnSpLocks/>
          </p:cNvCxnSpPr>
          <p:nvPr/>
        </p:nvCxnSpPr>
        <p:spPr>
          <a:xfrm flipV="1">
            <a:off x="7206343" y="2971800"/>
            <a:ext cx="2569028" cy="154774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DBD0E1-E6CC-4ABF-E11E-BD428AF52894}"/>
              </a:ext>
            </a:extLst>
          </p:cNvPr>
          <p:cNvCxnSpPr>
            <a:cxnSpLocks/>
          </p:cNvCxnSpPr>
          <p:nvPr/>
        </p:nvCxnSpPr>
        <p:spPr>
          <a:xfrm flipH="1">
            <a:off x="3657600" y="3862813"/>
            <a:ext cx="6117771" cy="10440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071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64FED-8BAF-BBDB-AE21-C60A02669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B493-1A6D-2D8E-6715-FD610C1E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51208" cy="147661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080C4-5213-B976-CC2E-FBA9DEA75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98" y="1872343"/>
            <a:ext cx="11619411" cy="4419600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“Text” and “Long”, respectively, save the changes by right clicking on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 and FID is 281460)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“Copy Coordinates”. Open a web browser, go to “https://www.google.com/maps” and paste the copied coordinates in the search bar and go to the location, select the street view 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Based on the FID and the link in the map collect the information for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 and record it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“Capacity”, respectively. </a:t>
            </a:r>
          </a:p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201787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FD5D-66A8-EE6A-7C0D-782697B0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49" y="156237"/>
            <a:ext cx="11950094" cy="1476619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</a:rPr>
              <a:t>Of the intersected links click the link (Pop-up) and identify if it is the correct link, from FID and </a:t>
            </a:r>
            <a:r>
              <a:rPr lang="en-US" sz="3100" dirty="0" err="1">
                <a:latin typeface="Verdana" panose="020B0604030504040204" pitchFamily="34" charset="0"/>
                <a:ea typeface="Verdana" panose="020B0604030504040204" pitchFamily="34" charset="0"/>
              </a:rPr>
              <a:t>ObjectID</a:t>
            </a: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</a:rPr>
              <a:t>, if not click the remaining links and find the correct link.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/>
              <a:t>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62F1C-EAD5-D9C5-750E-FFC038966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0" y="1687285"/>
            <a:ext cx="5777894" cy="4822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76F16-50C5-24A7-CB14-A8CE9B9C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43" y="1687285"/>
            <a:ext cx="5690808" cy="48223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3FADD80-3485-7AAF-FF91-B891A2409886}"/>
              </a:ext>
            </a:extLst>
          </p:cNvPr>
          <p:cNvCxnSpPr>
            <a:cxnSpLocks/>
          </p:cNvCxnSpPr>
          <p:nvPr/>
        </p:nvCxnSpPr>
        <p:spPr>
          <a:xfrm flipV="1">
            <a:off x="2754086" y="2471057"/>
            <a:ext cx="1447800" cy="52251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02289D-2DA4-DB55-BA1A-D0D02625BB19}"/>
              </a:ext>
            </a:extLst>
          </p:cNvPr>
          <p:cNvCxnSpPr>
            <a:cxnSpLocks/>
          </p:cNvCxnSpPr>
          <p:nvPr/>
        </p:nvCxnSpPr>
        <p:spPr>
          <a:xfrm flipV="1">
            <a:off x="217714" y="3309257"/>
            <a:ext cx="2721429" cy="218802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021609-BA6B-2136-76FD-182FBC281EB2}"/>
              </a:ext>
            </a:extLst>
          </p:cNvPr>
          <p:cNvCxnSpPr>
            <a:cxnSpLocks/>
          </p:cNvCxnSpPr>
          <p:nvPr/>
        </p:nvCxnSpPr>
        <p:spPr>
          <a:xfrm flipV="1">
            <a:off x="217714" y="4098471"/>
            <a:ext cx="3886200" cy="145324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C5F602-C60A-F6BC-3B67-A1CC8C432163}"/>
              </a:ext>
            </a:extLst>
          </p:cNvPr>
          <p:cNvCxnSpPr>
            <a:cxnSpLocks/>
          </p:cNvCxnSpPr>
          <p:nvPr/>
        </p:nvCxnSpPr>
        <p:spPr>
          <a:xfrm flipV="1">
            <a:off x="6492118" y="2993571"/>
            <a:ext cx="2721429" cy="229688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DA1D1B-F93F-4451-B134-DF48D9E796C2}"/>
              </a:ext>
            </a:extLst>
          </p:cNvPr>
          <p:cNvCxnSpPr>
            <a:cxnSpLocks/>
          </p:cNvCxnSpPr>
          <p:nvPr/>
        </p:nvCxnSpPr>
        <p:spPr>
          <a:xfrm flipV="1">
            <a:off x="6492118" y="4142014"/>
            <a:ext cx="3805768" cy="120287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D0BEFA-CA11-CAEB-EAAF-5A51B58B627E}"/>
              </a:ext>
            </a:extLst>
          </p:cNvPr>
          <p:cNvCxnSpPr>
            <a:cxnSpLocks/>
          </p:cNvCxnSpPr>
          <p:nvPr/>
        </p:nvCxnSpPr>
        <p:spPr>
          <a:xfrm flipV="1">
            <a:off x="9013371" y="2547257"/>
            <a:ext cx="1404258" cy="11974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66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56BFA-3096-EFE2-BE6C-60D8CA639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D698-05BB-C92E-EA1A-4978CF15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51208" cy="147661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6D49-5042-985C-D388-30D8ECA1B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861457"/>
            <a:ext cx="11353801" cy="4669971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“Text” and “Long”, respectively, save the changes by right clicking on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 and FID is 281460)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Copy Coordinates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 Open a web browser, go to “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https://www.google.com/maps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and paste the copied coordinates in the search bar and go to the location, select the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street view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Based on the FID and the link in the map collect the information for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 and record it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attribute table under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“Capacity”, respectively. </a:t>
            </a:r>
          </a:p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3450569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96E40-07FF-335C-3C05-896B96878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9A9C-17AC-341F-68F3-FF7149125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41513"/>
            <a:ext cx="11832771" cy="1931989"/>
          </a:xfrm>
        </p:spPr>
        <p:txBody>
          <a:bodyPr>
            <a:noAutofit/>
          </a:bodyPr>
          <a:lstStyle/>
          <a:p>
            <a:pPr marL="742950" indent="-742950" algn="just">
              <a:buFont typeface="+mj-lt"/>
              <a:buAutoNum type="arabicPeriod" startAt="5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Open a web browser, go to 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 and paste the copied coordinates in the search bar and select the street view window in the bottom right corner of the google map</a:t>
            </a:r>
            <a:endParaRPr lang="en-AU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63434-1FD3-BFA2-3E38-E6ED82A4F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4" y="2192055"/>
            <a:ext cx="6935716" cy="3519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C2DAA-E6B9-1533-14E2-1FCD1A7E8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204522"/>
            <a:ext cx="7176370" cy="351981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0BCF91-7FC0-FE41-F90F-357714DBC7D9}"/>
              </a:ext>
            </a:extLst>
          </p:cNvPr>
          <p:cNvCxnSpPr>
            <a:cxnSpLocks/>
          </p:cNvCxnSpPr>
          <p:nvPr/>
        </p:nvCxnSpPr>
        <p:spPr>
          <a:xfrm>
            <a:off x="5802086" y="4158885"/>
            <a:ext cx="2275115" cy="177382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14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40040-04EE-978D-C3FA-AAA9AB98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D05E-6F93-BA83-A554-51453D5D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51208" cy="147661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For a selected Intersection (node) identify the links associated from reality (google maps) and store the information</a:t>
            </a:r>
            <a:endParaRPr lang="en-AU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AFCE6-2BE6-92E0-6F20-5A300763F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71" y="1915886"/>
            <a:ext cx="11310257" cy="4572000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Add the field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Capcity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in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attribute table, assign data type to be “Text” and “Long”, respectively, save the changes by right clicking on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Fields:Brisbane_CBD_Intersect_Link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 “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attribute table select an intersection by id (JUNC_ID is 1 and FID is 281460) and right click on the record and select “Flash”. 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Navigate to the flashing intersection on the map and click on the intersection links in the map.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Among the intersected links, click each one to identify the correct one by FID.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click on the intersection point in the map and select “Copy Coordinates”. Open a web browser, go to “https://www.google.com/maps” and paste the copied coordinates in the search bar and go to the location, select the street view window in the bottom right corner of the google map. </a:t>
            </a:r>
          </a:p>
          <a:p>
            <a:pPr algn="just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Based on the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FID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the link in the map collect the information for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24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“Capacity”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record it in the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24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layer attribute table under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24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“Capacity”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respectively. </a:t>
            </a:r>
          </a:p>
          <a:p>
            <a:pPr algn="just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additional information needs to be recorded for the links in the intersections, based on the information add a field to the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” layer and repeat steps from 2 to 6 until all intersection links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2296626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D73E3-DCBA-53F2-A100-AB3AFAA46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081-90AD-E187-0B44-2DF78F47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0" y="156238"/>
            <a:ext cx="11886271" cy="2787378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From the street view gather relevant information for the link associated with the intersection and record it in the attribute table of “</a:t>
            </a:r>
            <a:r>
              <a:rPr lang="en-US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Brisbane_CBD_Intersect_Link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” layer</a:t>
            </a: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Double click on cell adjacent to the relevant JUNC_ID is 1 and FID is 281460 under the fields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Link_Type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Capacity with “Freeway” and 2400, respectively. Save the ArcGIS project (Ctrl + S)</a:t>
            </a:r>
            <a:endParaRPr lang="en-A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77574-F54F-5C1E-0FD4-33038D7D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544" y="3040676"/>
            <a:ext cx="5874770" cy="3458095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77E64C-58DF-4CBF-FB0B-6FF172225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" y="3040675"/>
            <a:ext cx="5399315" cy="34580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8D2A1E-68DE-A8ED-3B40-28279407CEC1}"/>
              </a:ext>
            </a:extLst>
          </p:cNvPr>
          <p:cNvSpPr/>
          <p:nvPr/>
        </p:nvSpPr>
        <p:spPr>
          <a:xfrm>
            <a:off x="3886200" y="3429000"/>
            <a:ext cx="1948543" cy="7511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7C7E67-F469-6D1E-A92D-E5670F1583CF}"/>
              </a:ext>
            </a:extLst>
          </p:cNvPr>
          <p:cNvSpPr/>
          <p:nvPr/>
        </p:nvSpPr>
        <p:spPr>
          <a:xfrm>
            <a:off x="10003971" y="3429000"/>
            <a:ext cx="1948543" cy="7511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378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9334-41FF-6E3B-A7C5-4B00CF38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67" y="320039"/>
            <a:ext cx="11720866" cy="1840549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Task 3: From the attribute tables for intersections and their respective links fill the relevant information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C17EA-1703-FABD-D19B-26C16E89E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91" y="2616476"/>
            <a:ext cx="10208380" cy="3621040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For the intersection and intersection link spatial information obtained for “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Goldcoast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city” add new fields.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For every intersection copy the coordinates and use it in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and obtain information for the intersection and populate the intersection attribute table.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Similarly, for the intersection links use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google.maps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and obtain information for the intersection links and populate the intersection link attribute table.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4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8844-33E3-0869-FD4F-E47FEEF9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490794" cy="83515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What can you do with ArcGIS?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5F1F5-AA27-2C8E-3595-D6CF68B1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3"/>
            <a:ext cx="4757928" cy="4019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r>
              <a:rPr lang="en-US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Analysis Ribbon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Geoprocessing pane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Model-builder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Python window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Network Analysis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Image and Raster Analysis</a:t>
            </a:r>
            <a:endParaRPr lang="en-A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875B91-9D2D-440C-2A64-0CF44FCCF7EB}"/>
              </a:ext>
            </a:extLst>
          </p:cNvPr>
          <p:cNvSpPr txBox="1">
            <a:spLocks/>
          </p:cNvSpPr>
          <p:nvPr/>
        </p:nvSpPr>
        <p:spPr>
          <a:xfrm>
            <a:off x="5864352" y="1563624"/>
            <a:ext cx="3718560" cy="365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Visualization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Multiple layouts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Transparency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3D cartography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Map Series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5938561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58DD-037A-0544-F6ED-3178FCF2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609599"/>
            <a:ext cx="11636827" cy="95794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Data provided for the presentation and course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04DBC-DD9A-F40F-E019-18B61E65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18" y="1681618"/>
            <a:ext cx="10012439" cy="317341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For this presentation ‘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QSC_Extracted_Data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’ contains Queensland roads and tracks data.</a:t>
            </a:r>
          </a:p>
          <a:p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For this course ‘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SEQ_Roads_Tracks_Teaching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 is the ArcGIS project which contains spatial data for the links, intersections, links associated with intersections as separate layers named as “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SEQ_roads_tracks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”, “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SEQ_Intersection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 and “</a:t>
            </a:r>
            <a:r>
              <a:rPr lang="en-A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SEQ_Intersection_Links</a:t>
            </a:r>
            <a:r>
              <a:rPr lang="en-AU" sz="2400" dirty="0">
                <a:latin typeface="Verdana" panose="020B0604030504040204" pitchFamily="34" charset="0"/>
                <a:ea typeface="Verdana" panose="020B0604030504040204" pitchFamily="34" charset="0"/>
              </a:rPr>
              <a:t>”, respectively. </a:t>
            </a:r>
          </a:p>
          <a:p>
            <a:pPr lvl="1"/>
            <a:endParaRPr lang="en-AU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653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241C-851F-FEED-2E98-24124874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935" y="249282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Verdana" panose="020B0604030504040204" pitchFamily="34" charset="0"/>
                <a:ea typeface="Verdana" panose="020B0604030504040204" pitchFamily="34" charset="0"/>
              </a:rPr>
              <a:t>Thank You!</a:t>
            </a:r>
            <a:endParaRPr lang="en-AU" sz="8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8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01FF0FDA-3A7A-B06C-7171-623B7B032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91440"/>
            <a:ext cx="8405262" cy="6675119"/>
          </a:xfrm>
        </p:spPr>
      </p:pic>
    </p:spTree>
    <p:extLst>
      <p:ext uri="{BB962C8B-B14F-4D97-AF65-F5344CB8AC3E}">
        <p14:creationId xmlns:p14="http://schemas.microsoft.com/office/powerpoint/2010/main" val="153867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8DAD-467C-6271-F7DB-30540390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38" y="175225"/>
            <a:ext cx="8415528" cy="607027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Navigating ArcGIS</a:t>
            </a:r>
            <a:endParaRPr lang="en-A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3B1F1D-D3EB-47A0-8A47-100FA85C2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" y="782252"/>
            <a:ext cx="10784145" cy="5900523"/>
          </a:xfrm>
        </p:spPr>
      </p:pic>
    </p:spTree>
    <p:extLst>
      <p:ext uri="{BB962C8B-B14F-4D97-AF65-F5344CB8AC3E}">
        <p14:creationId xmlns:p14="http://schemas.microsoft.com/office/powerpoint/2010/main" val="68797537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4733</TotalTime>
  <Words>5814</Words>
  <Application>Microsoft Office PowerPoint</Application>
  <PresentationFormat>Widescreen</PresentationFormat>
  <Paragraphs>257</Paragraphs>
  <Slides>71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Aptos</vt:lpstr>
      <vt:lpstr>Arial</vt:lpstr>
      <vt:lpstr>Calibri</vt:lpstr>
      <vt:lpstr>Trebuchet MS</vt:lpstr>
      <vt:lpstr>Verdana</vt:lpstr>
      <vt:lpstr>Wingdings</vt:lpstr>
      <vt:lpstr>Wingdings 3</vt:lpstr>
      <vt:lpstr>Facet</vt:lpstr>
      <vt:lpstr>Introduction  to ArcGIS  for Transport  Applications</vt:lpstr>
      <vt:lpstr>Content</vt:lpstr>
      <vt:lpstr>ArcGIS development</vt:lpstr>
      <vt:lpstr>ArcGIS Pro</vt:lpstr>
      <vt:lpstr>What can you do with ArcGIS </vt:lpstr>
      <vt:lpstr>Use of GIS in Transport planning</vt:lpstr>
      <vt:lpstr>What can you do with ArcGIS?</vt:lpstr>
      <vt:lpstr>PowerPoint Presentation</vt:lpstr>
      <vt:lpstr>Navigating ArcGIS</vt:lpstr>
      <vt:lpstr>ArcGIS Project</vt:lpstr>
      <vt:lpstr>New ArcGIS Project Map &gt; “Select a Location” &gt; Enter the name “QLD_Roads_Tracks_Teaching”</vt:lpstr>
      <vt:lpstr>ArcGIS Project</vt:lpstr>
      <vt:lpstr>Project Folder</vt:lpstr>
      <vt:lpstr>QLD roads and tracks data</vt:lpstr>
      <vt:lpstr>QLD roads and tracks data</vt:lpstr>
      <vt:lpstr>Loading data Map &gt; Add Data &gt; Browse</vt:lpstr>
      <vt:lpstr>Loading Data “Select the folder” &gt; “Select the layer”</vt:lpstr>
      <vt:lpstr>Loaded Qld roads and tracks data</vt:lpstr>
      <vt:lpstr>Attribute table for Qld roads and tracks data Right click on layer &gt; Attribute Table</vt:lpstr>
      <vt:lpstr>PowerPoint Presentation</vt:lpstr>
      <vt:lpstr>Functionality of features in the attribute table Right click on a record in attribute table </vt:lpstr>
      <vt:lpstr>Selection/Filter/Subsetting features On the attribute table &gt; Select “Select by Attributes</vt:lpstr>
      <vt:lpstr>Selection and Filtering criteria</vt:lpstr>
      <vt:lpstr>Selected links from the layer Selected features are highlighted in blue in the attribute table and in the map </vt:lpstr>
      <vt:lpstr>Save selected features as a layer Right click on layer after selection &gt; Selection &gt; Make Layer from Selected Features</vt:lpstr>
      <vt:lpstr>Rename the new layer Right click on layer &gt; Properties &gt; General &gt; Name &gt; rename the layer</vt:lpstr>
      <vt:lpstr>Task 1 : Attribute filtering and separate layer</vt:lpstr>
      <vt:lpstr>Attribute Table options In the attribute table click on the three lines on the top right corner</vt:lpstr>
      <vt:lpstr>Attribute table for the selected layer In the attribute table click on the three lines on the top right corner &gt;  Select “Data Engineering”</vt:lpstr>
      <vt:lpstr>Loading Spatial Point Data  (https://spatial-gis.information.qld.gov.au/arcgis/rest/services/Transportation/StateRoadInformation/MapServer/46)  Paste the copied link into the path field</vt:lpstr>
      <vt:lpstr>Loading spatial point data from path Map &gt; Add Data &gt;From path</vt:lpstr>
      <vt:lpstr>Loading spatial point data from path Copy the html link for the data &gt; paste the link under the Path</vt:lpstr>
      <vt:lpstr>Loaded spatial point data New layer named Average annual daily traffic 2020 in the contents pane </vt:lpstr>
      <vt:lpstr>Attribute table for spatial point data Right click on spatial point layer &gt; Attribute Table</vt:lpstr>
      <vt:lpstr>Selecting features from polyline based on select tool Map &gt; Select &gt; Circle &gt; Click and drag in map to select spatial data</vt:lpstr>
      <vt:lpstr>Save selected links as a separate layer From the selected features &gt; right click on layer &gt; selection &gt; make layer from selected features</vt:lpstr>
      <vt:lpstr>Find intersections</vt:lpstr>
      <vt:lpstr>Download and Add Toolbox</vt:lpstr>
      <vt:lpstr>Add the “IntersectionCount” toolbox to the ArcGIS project</vt:lpstr>
      <vt:lpstr>Loading “IntersectionCount” toolbox</vt:lpstr>
      <vt:lpstr>PowerPoint Presentation</vt:lpstr>
      <vt:lpstr>PowerPoint Presentation</vt:lpstr>
      <vt:lpstr>Task 2: For the selected “Goldcoast City” layer find intersections and their respective links</vt:lpstr>
      <vt:lpstr>For a selected Intersection (node) identify the intersection type from reality (google maps) and store the information</vt:lpstr>
      <vt:lpstr>For a selected Intersection (node) identify the intersection type from reality (google maps) and store the information</vt:lpstr>
      <vt:lpstr>Add field “Intersection_Type” &gt; For “Brisbane_CBD_Intersect” attribute table &gt; Add &gt; In “Fields: Brisbane_CBD_Intersect” &gt; set “Field Name: Intersection_Type” &gt; set “Data_Type : Text” from drop down list &gt; Right click on “Fields: Brisbane_CBD_Intersect” and save</vt:lpstr>
      <vt:lpstr>For a selected Intersection (node) identify the intersection type from reality (google maps) and store the information</vt:lpstr>
      <vt:lpstr>In “Brisbane_CBD_Intersect” attribute table select feature JUNC_ID is 1 and right click on the record and select “Flash”.   </vt:lpstr>
      <vt:lpstr>For a selected Intersection (node) identify the intersection type from reality (google maps) and store the information</vt:lpstr>
      <vt:lpstr>Go to the flashing intersection in the map and right click on the intersection point in the map and select “Copy Coordinates”.</vt:lpstr>
      <vt:lpstr>For a selected Intersection (node) identify the intersection type from reality (google maps) and store the information</vt:lpstr>
      <vt:lpstr>Open a web browser, go to google.maps and paste the copied coordinates in the search bar and select the street view window in the bottom right corner of the google map</vt:lpstr>
      <vt:lpstr>Open a web browser, go to google.maps and paste the copied coordinates in the search bar and select the street view window in the bottom right corner of the google map</vt:lpstr>
      <vt:lpstr>For a selected Intersection (node) identify the intersection type from reality (google maps) and store the information</vt:lpstr>
      <vt:lpstr>From the street view gather relevant information for the intersection and record it in the attribute table of “Brisbane_CBD_Intersect” layer  &gt; Double click on cell adjacent to the relevant JUNC_ID is 1 under the field Intersection_Type and type “No Control” and save the ArcGIS project (Ctrl + S)</vt:lpstr>
      <vt:lpstr>For a selected Intersection (node) identify the links associated from reality (google maps) and store the information</vt:lpstr>
      <vt:lpstr>For a selected Intersection (node) identify the links associated from reality (google maps) and store the information</vt:lpstr>
      <vt:lpstr>Add field “Link_Type” and Capacity &gt; For “Brisbane_CBD_Intersect_Link” attribute table &gt; Add &gt; In “Fields: Brisbane_CBD_Intersect” &gt; set “Field Name: Intersection_Type” &gt; set “Data_Type : Text” from drop down list &gt; Right click on “Fields: Brisbane_CBD_Intersect” and save</vt:lpstr>
      <vt:lpstr>For a selected Intersection (node) identify the links associated from reality (google maps) and store the information</vt:lpstr>
      <vt:lpstr>In “Brisbane_CBD_Intersect_Link” attribute table select feature JUNC_ID is 1 (FID 281640) and right click on the record and select “Flash”.   </vt:lpstr>
      <vt:lpstr>For a selected Intersection (node) identify the links associated from reality (google maps) and store the information</vt:lpstr>
      <vt:lpstr>Go to the flashing intersection in the map and click on the intersection links in the map.</vt:lpstr>
      <vt:lpstr>For a selected Intersection (node) identify the links associated from reality (google maps) and store the information</vt:lpstr>
      <vt:lpstr>Of the intersected links click the link (Pop-up) and identify if it is the correct link, from FID and ObjectID, if not click the remaining links and find the correct link.  </vt:lpstr>
      <vt:lpstr>For a selected Intersection (node) identify the links associated from reality (google maps) and store the information</vt:lpstr>
      <vt:lpstr>Open a web browser, go to google.maps and paste the copied coordinates in the search bar and select the street view window in the bottom right corner of the google map</vt:lpstr>
      <vt:lpstr>For a selected Intersection (node) identify the links associated from reality (google maps) and store the information</vt:lpstr>
      <vt:lpstr>From the street view gather relevant information for the link associated with the intersection and record it in the attribute table of “Brisbane_CBD_Intersect_Link” layer  &gt; Double click on cell adjacent to the relevant JUNC_ID is 1 and FID is 281460 under the fields Link_Type and Capacity with “Freeway” and 2400, respectively. Save the ArcGIS project (Ctrl + S)</vt:lpstr>
      <vt:lpstr>Task 3: From the attribute tables for intersections and their respective links fill the relevant information</vt:lpstr>
      <vt:lpstr>Data provided for the presentation and course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Amalan Mahendran</dc:creator>
  <cp:lastModifiedBy>Amalan Mahendran</cp:lastModifiedBy>
  <cp:revision>293</cp:revision>
  <dcterms:created xsi:type="dcterms:W3CDTF">2025-08-01T00:33:57Z</dcterms:created>
  <dcterms:modified xsi:type="dcterms:W3CDTF">2025-08-06T10:27:45Z</dcterms:modified>
</cp:coreProperties>
</file>