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</p:sldMasterIdLst>
  <p:notesMasterIdLst>
    <p:notesMasterId r:id="rId58"/>
  </p:notesMasterIdLst>
  <p:sldIdLst>
    <p:sldId id="256" r:id="rId2"/>
    <p:sldId id="263" r:id="rId3"/>
    <p:sldId id="258" r:id="rId4"/>
    <p:sldId id="265" r:id="rId5"/>
    <p:sldId id="259" r:id="rId6"/>
    <p:sldId id="264" r:id="rId7"/>
    <p:sldId id="266" r:id="rId8"/>
    <p:sldId id="267" r:id="rId9"/>
    <p:sldId id="332" r:id="rId10"/>
    <p:sldId id="269" r:id="rId11"/>
    <p:sldId id="334" r:id="rId12"/>
    <p:sldId id="283" r:id="rId13"/>
    <p:sldId id="318" r:id="rId14"/>
    <p:sldId id="268" r:id="rId15"/>
    <p:sldId id="335" r:id="rId16"/>
    <p:sldId id="336" r:id="rId17"/>
    <p:sldId id="271" r:id="rId18"/>
    <p:sldId id="337" r:id="rId19"/>
    <p:sldId id="272" r:id="rId20"/>
    <p:sldId id="275" r:id="rId21"/>
    <p:sldId id="276" r:id="rId22"/>
    <p:sldId id="277" r:id="rId23"/>
    <p:sldId id="278" r:id="rId24"/>
    <p:sldId id="279" r:id="rId25"/>
    <p:sldId id="284" r:id="rId26"/>
    <p:sldId id="282" r:id="rId27"/>
    <p:sldId id="285" r:id="rId28"/>
    <p:sldId id="286" r:id="rId29"/>
    <p:sldId id="287" r:id="rId30"/>
    <p:sldId id="289" r:id="rId31"/>
    <p:sldId id="290" r:id="rId32"/>
    <p:sldId id="301" r:id="rId33"/>
    <p:sldId id="338" r:id="rId34"/>
    <p:sldId id="339" r:id="rId35"/>
    <p:sldId id="340" r:id="rId36"/>
    <p:sldId id="341" r:id="rId37"/>
    <p:sldId id="343" r:id="rId38"/>
    <p:sldId id="303" r:id="rId39"/>
    <p:sldId id="344" r:id="rId40"/>
    <p:sldId id="297" r:id="rId41"/>
    <p:sldId id="304" r:id="rId42"/>
    <p:sldId id="320" r:id="rId43"/>
    <p:sldId id="305" r:id="rId44"/>
    <p:sldId id="321" r:id="rId45"/>
    <p:sldId id="306" r:id="rId46"/>
    <p:sldId id="322" r:id="rId47"/>
    <p:sldId id="307" r:id="rId48"/>
    <p:sldId id="323" r:id="rId49"/>
    <p:sldId id="308" r:id="rId50"/>
    <p:sldId id="309" r:id="rId51"/>
    <p:sldId id="345" r:id="rId52"/>
    <p:sldId id="324" r:id="rId53"/>
    <p:sldId id="310" r:id="rId54"/>
    <p:sldId id="346" r:id="rId55"/>
    <p:sldId id="331" r:id="rId56"/>
    <p:sldId id="298" r:id="rId5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071" autoAdjust="0"/>
    <p:restoredTop sz="88319" autoAdjust="0"/>
  </p:normalViewPr>
  <p:slideViewPr>
    <p:cSldViewPr snapToGrid="0">
      <p:cViewPr varScale="1">
        <p:scale>
          <a:sx n="56" d="100"/>
          <a:sy n="56" d="100"/>
        </p:scale>
        <p:origin x="64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BA1141-487B-4A5A-8C12-0620EA09110D}" type="datetimeFigureOut">
              <a:rPr lang="en-AU" smtClean="0"/>
              <a:t>22/08/2025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756F97-5B40-46E2-814F-9CA1E983636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61406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1CFD2-A17F-49E4-8966-85AEAD3F49F0}" type="datetimeFigureOut">
              <a:rPr lang="en-AU" smtClean="0"/>
              <a:t>22/08/2025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1388C-3216-4FAA-8693-020E34DB29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64402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1CFD2-A17F-49E4-8966-85AEAD3F49F0}" type="datetimeFigureOut">
              <a:rPr lang="en-AU" smtClean="0"/>
              <a:t>22/08/2025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1388C-3216-4FAA-8693-020E34DB29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41502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1CFD2-A17F-49E4-8966-85AEAD3F49F0}" type="datetimeFigureOut">
              <a:rPr lang="en-AU" smtClean="0"/>
              <a:t>22/08/2025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1388C-3216-4FAA-8693-020E34DB29A0}" type="slidenum">
              <a:rPr lang="en-AU" smtClean="0"/>
              <a:t>‹#›</a:t>
            </a:fld>
            <a:endParaRPr lang="en-A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573130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1CFD2-A17F-49E4-8966-85AEAD3F49F0}" type="datetimeFigureOut">
              <a:rPr lang="en-AU" smtClean="0"/>
              <a:t>22/08/2025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1388C-3216-4FAA-8693-020E34DB29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12888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1CFD2-A17F-49E4-8966-85AEAD3F49F0}" type="datetimeFigureOut">
              <a:rPr lang="en-AU" smtClean="0"/>
              <a:t>22/08/2025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1388C-3216-4FAA-8693-020E34DB29A0}" type="slidenum">
              <a:rPr lang="en-AU" smtClean="0"/>
              <a:t>‹#›</a:t>
            </a:fld>
            <a:endParaRPr lang="en-A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787008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1CFD2-A17F-49E4-8966-85AEAD3F49F0}" type="datetimeFigureOut">
              <a:rPr lang="en-AU" smtClean="0"/>
              <a:t>22/08/2025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1388C-3216-4FAA-8693-020E34DB29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031493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1CFD2-A17F-49E4-8966-85AEAD3F49F0}" type="datetimeFigureOut">
              <a:rPr lang="en-AU" smtClean="0"/>
              <a:t>22/08/2025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1388C-3216-4FAA-8693-020E34DB29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738760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1CFD2-A17F-49E4-8966-85AEAD3F49F0}" type="datetimeFigureOut">
              <a:rPr lang="en-AU" smtClean="0"/>
              <a:t>22/08/2025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1388C-3216-4FAA-8693-020E34DB29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57440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1CFD2-A17F-49E4-8966-85AEAD3F49F0}" type="datetimeFigureOut">
              <a:rPr lang="en-AU" smtClean="0"/>
              <a:t>22/08/2025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1388C-3216-4FAA-8693-020E34DB29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46372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1CFD2-A17F-49E4-8966-85AEAD3F49F0}" type="datetimeFigureOut">
              <a:rPr lang="en-AU" smtClean="0"/>
              <a:t>22/08/2025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1388C-3216-4FAA-8693-020E34DB29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50573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1CFD2-A17F-49E4-8966-85AEAD3F49F0}" type="datetimeFigureOut">
              <a:rPr lang="en-AU" smtClean="0"/>
              <a:t>22/08/2025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1388C-3216-4FAA-8693-020E34DB29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23364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1CFD2-A17F-49E4-8966-85AEAD3F49F0}" type="datetimeFigureOut">
              <a:rPr lang="en-AU" smtClean="0"/>
              <a:t>22/08/2025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1388C-3216-4FAA-8693-020E34DB29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48604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1CFD2-A17F-49E4-8966-85AEAD3F49F0}" type="datetimeFigureOut">
              <a:rPr lang="en-AU" smtClean="0"/>
              <a:t>22/08/2025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1388C-3216-4FAA-8693-020E34DB29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67586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1CFD2-A17F-49E4-8966-85AEAD3F49F0}" type="datetimeFigureOut">
              <a:rPr lang="en-AU" smtClean="0"/>
              <a:t>22/08/2025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1388C-3216-4FAA-8693-020E34DB29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70524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1CFD2-A17F-49E4-8966-85AEAD3F49F0}" type="datetimeFigureOut">
              <a:rPr lang="en-AU" smtClean="0"/>
              <a:t>22/08/2025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1388C-3216-4FAA-8693-020E34DB29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97416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1388C-3216-4FAA-8693-020E34DB29A0}" type="slidenum">
              <a:rPr lang="en-AU" smtClean="0"/>
              <a:t>‹#›</a:t>
            </a:fld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1CFD2-A17F-49E4-8966-85AEAD3F49F0}" type="datetimeFigureOut">
              <a:rPr lang="en-AU" smtClean="0"/>
              <a:t>22/08/2025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00620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91CFD2-A17F-49E4-8966-85AEAD3F49F0}" type="datetimeFigureOut">
              <a:rPr lang="en-AU" smtClean="0"/>
              <a:t>22/08/2025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821388C-3216-4FAA-8693-020E34DB29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95650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spatial-gis.information.qld.gov.au/arcgis/rest/services/Transportation/StateRoadInformation/MapServer/46" TargetMode="Externa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of a city&#10;&#10;AI-generated content may be incorrect.">
            <a:extLst>
              <a:ext uri="{FF2B5EF4-FFF2-40B4-BE49-F238E27FC236}">
                <a16:creationId xmlns:a16="http://schemas.microsoft.com/office/drawing/2014/main" id="{8B6CBE2C-971A-1269-26D5-FF535BE89D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8" b="1217"/>
          <a:stretch>
            <a:fillRect/>
          </a:stretch>
        </p:blipFill>
        <p:spPr>
          <a:xfrm>
            <a:off x="3078396" y="10"/>
            <a:ext cx="3030396" cy="2618824"/>
          </a:xfrm>
          <a:custGeom>
            <a:avLst/>
            <a:gdLst/>
            <a:ahLst/>
            <a:cxnLst/>
            <a:rect l="l" t="t" r="r" b="b"/>
            <a:pathLst>
              <a:path w="3030396" h="2618834">
                <a:moveTo>
                  <a:pt x="398252" y="0"/>
                </a:moveTo>
                <a:lnTo>
                  <a:pt x="1887012" y="0"/>
                </a:lnTo>
                <a:lnTo>
                  <a:pt x="1887012" y="1"/>
                </a:lnTo>
                <a:lnTo>
                  <a:pt x="3030396" y="1"/>
                </a:lnTo>
                <a:lnTo>
                  <a:pt x="2639222" y="2618834"/>
                </a:lnTo>
                <a:lnTo>
                  <a:pt x="0" y="261883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6CEE0C-0EB5-9E9A-CE98-D45B0DDDD1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58559" y="1240975"/>
            <a:ext cx="5717617" cy="3341909"/>
          </a:xfr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4400" b="1" dirty="0">
                <a:latin typeface="Verdana" panose="020B0604030504040204" pitchFamily="34" charset="0"/>
                <a:ea typeface="Verdana" panose="020B0604030504040204" pitchFamily="34" charset="0"/>
              </a:rPr>
              <a:t>Introduction </a:t>
            </a:r>
            <a:br>
              <a:rPr lang="en-US" sz="44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4400" b="1" dirty="0">
                <a:latin typeface="Verdana" panose="020B0604030504040204" pitchFamily="34" charset="0"/>
                <a:ea typeface="Verdana" panose="020B0604030504040204" pitchFamily="34" charset="0"/>
              </a:rPr>
              <a:t>to QGIS </a:t>
            </a:r>
            <a:br>
              <a:rPr lang="en-US" sz="44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4400" b="1" dirty="0">
                <a:latin typeface="Verdana" panose="020B0604030504040204" pitchFamily="34" charset="0"/>
                <a:ea typeface="Verdana" panose="020B0604030504040204" pitchFamily="34" charset="0"/>
              </a:rPr>
              <a:t>for</a:t>
            </a:r>
            <a:br>
              <a:rPr lang="en-US" sz="44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4400" b="1" dirty="0">
                <a:latin typeface="Verdana" panose="020B0604030504040204" pitchFamily="34" charset="0"/>
                <a:ea typeface="Verdana" panose="020B0604030504040204" pitchFamily="34" charset="0"/>
              </a:rPr>
              <a:t>Transport </a:t>
            </a:r>
            <a:br>
              <a:rPr lang="en-US" sz="44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4400" b="1" dirty="0">
                <a:latin typeface="Verdana" panose="020B0604030504040204" pitchFamily="34" charset="0"/>
                <a:ea typeface="Verdana" panose="020B0604030504040204" pitchFamily="34" charset="0"/>
              </a:rPr>
              <a:t>Applications</a:t>
            </a:r>
            <a:endParaRPr lang="en-AU" sz="44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Picture 7" descr="A map of a city&#10;&#10;AI-generated content may be incorrect.">
            <a:extLst>
              <a:ext uri="{FF2B5EF4-FFF2-40B4-BE49-F238E27FC236}">
                <a16:creationId xmlns:a16="http://schemas.microsoft.com/office/drawing/2014/main" id="{7B836467-97A3-D6AF-8381-6AAA098DD9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9" r="-4" b="11602"/>
          <a:stretch>
            <a:fillRect/>
          </a:stretch>
        </p:blipFill>
        <p:spPr>
          <a:xfrm>
            <a:off x="440943" y="10"/>
            <a:ext cx="3038117" cy="2618824"/>
          </a:xfrm>
          <a:custGeom>
            <a:avLst/>
            <a:gdLst/>
            <a:ahLst/>
            <a:cxnLst/>
            <a:rect l="l" t="t" r="r" b="b"/>
            <a:pathLst>
              <a:path w="3038117" h="2618834">
                <a:moveTo>
                  <a:pt x="389438" y="0"/>
                </a:moveTo>
                <a:lnTo>
                  <a:pt x="3038117" y="0"/>
                </a:lnTo>
                <a:lnTo>
                  <a:pt x="2639865" y="2618834"/>
                </a:lnTo>
                <a:lnTo>
                  <a:pt x="0" y="2618834"/>
                </a:lnTo>
                <a:close/>
              </a:path>
            </a:pathLst>
          </a:custGeom>
        </p:spPr>
      </p:pic>
      <p:pic>
        <p:nvPicPr>
          <p:cNvPr id="4" name="Picture 3" descr="A map of australia with a map of the country&#10;&#10;AI-generated content may be incorrect.">
            <a:extLst>
              <a:ext uri="{FF2B5EF4-FFF2-40B4-BE49-F238E27FC236}">
                <a16:creationId xmlns:a16="http://schemas.microsoft.com/office/drawing/2014/main" id="{14E037F7-7089-52C3-1B6B-7A7DC66C29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77" r="1" b="8667"/>
          <a:stretch>
            <a:fillRect/>
          </a:stretch>
        </p:blipFill>
        <p:spPr>
          <a:xfrm>
            <a:off x="1" y="2618834"/>
            <a:ext cx="5717617" cy="4239166"/>
          </a:xfrm>
          <a:custGeom>
            <a:avLst/>
            <a:gdLst/>
            <a:ahLst/>
            <a:cxnLst/>
            <a:rect l="l" t="t" r="r" b="b"/>
            <a:pathLst>
              <a:path w="5717617" h="4239166">
                <a:moveTo>
                  <a:pt x="440944" y="0"/>
                </a:moveTo>
                <a:lnTo>
                  <a:pt x="5717617" y="0"/>
                </a:lnTo>
                <a:lnTo>
                  <a:pt x="5084413" y="4239166"/>
                </a:lnTo>
                <a:lnTo>
                  <a:pt x="0" y="4239166"/>
                </a:lnTo>
                <a:lnTo>
                  <a:pt x="0" y="2965186"/>
                </a:lnTo>
                <a:close/>
              </a:path>
            </a:pathLst>
          </a:cu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DCCDECC-5B71-40E1-B6AD-CDF74F75D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40943" y="2618834"/>
            <a:ext cx="528385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6141C3B-6F2D-477B-A89E-8C6586248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3078396" y="0"/>
            <a:ext cx="400664" cy="261883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680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9BC1E76-545D-5BD0-0D60-BE56534D15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2185F-A142-03DE-4927-E2F01815A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41413"/>
            <a:ext cx="10515600" cy="1360815"/>
          </a:xfrm>
        </p:spPr>
        <p:txBody>
          <a:bodyPr>
            <a:no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QGIS Project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n-A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A23F92-7DDC-98B7-98D9-09331E7EB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43" y="979713"/>
            <a:ext cx="11630298" cy="5736873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7D0F669-DC00-9252-86E3-402BA08DF011}"/>
              </a:ext>
            </a:extLst>
          </p:cNvPr>
          <p:cNvCxnSpPr/>
          <p:nvPr/>
        </p:nvCxnSpPr>
        <p:spPr>
          <a:xfrm flipH="1">
            <a:off x="6498771" y="2775857"/>
            <a:ext cx="75111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61A7E03-7B61-52F3-5DA1-228D1F7C811C}"/>
              </a:ext>
            </a:extLst>
          </p:cNvPr>
          <p:cNvCxnSpPr/>
          <p:nvPr/>
        </p:nvCxnSpPr>
        <p:spPr>
          <a:xfrm flipH="1">
            <a:off x="6498771" y="2917371"/>
            <a:ext cx="75111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01384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0A9B1917-D238-94FC-3F66-1D5C82A8F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3DC09F-1F77-647A-9625-DCCEA7BDB8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14" y="838199"/>
            <a:ext cx="11767457" cy="58664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62A1D5-C427-A2A9-402A-3626BF50A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41413"/>
            <a:ext cx="10515600" cy="1360815"/>
          </a:xfrm>
        </p:spPr>
        <p:txBody>
          <a:bodyPr>
            <a:no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QGIS Project (Load the QLD Globe Imagery)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n-A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7323A7C-95B6-D4A4-3ED4-0F3997E94B45}"/>
              </a:ext>
            </a:extLst>
          </p:cNvPr>
          <p:cNvCxnSpPr>
            <a:cxnSpLocks/>
          </p:cNvCxnSpPr>
          <p:nvPr/>
        </p:nvCxnSpPr>
        <p:spPr>
          <a:xfrm flipV="1">
            <a:off x="1382486" y="3429000"/>
            <a:ext cx="2362200" cy="10014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AF0D90F-BE3F-5421-0BA4-111242644886}"/>
              </a:ext>
            </a:extLst>
          </p:cNvPr>
          <p:cNvCxnSpPr>
            <a:cxnSpLocks/>
          </p:cNvCxnSpPr>
          <p:nvPr/>
        </p:nvCxnSpPr>
        <p:spPr>
          <a:xfrm flipH="1">
            <a:off x="1175657" y="4539344"/>
            <a:ext cx="96883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27641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C79E1-3022-EE3F-D3A2-152062B54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092" y="308150"/>
            <a:ext cx="8596668" cy="616298"/>
          </a:xfrm>
        </p:spPr>
        <p:txBody>
          <a:bodyPr>
            <a:no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QLD roads and tracks data</a:t>
            </a:r>
            <a:endParaRPr lang="en-A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7FFB3D7-F4C0-812A-EF36-0F39E3F328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77" y="1031451"/>
            <a:ext cx="9790537" cy="560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0491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90B4AAB0-8380-E951-4F60-7EB8EE4F21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4E4F6-F195-C1A3-7052-78D614917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480" y="228471"/>
            <a:ext cx="8596668" cy="1005899"/>
          </a:xfrm>
        </p:spPr>
        <p:txBody>
          <a:bodyPr>
            <a:no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QLD roads and tracks data</a:t>
            </a:r>
            <a:endParaRPr lang="en-A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698FBB7-89FF-7EC9-384A-8833ED928D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0986" y="5623631"/>
            <a:ext cx="8935800" cy="68062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Data is available in the OneDrive folder</a:t>
            </a:r>
            <a:endParaRPr lang="en-AU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8FDEC5E-2FAC-8243-E382-042A7020C4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81" y="1046321"/>
            <a:ext cx="7752476" cy="444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0746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84F5EC3-1107-AC6F-BB39-A01881A95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14" y="1121229"/>
            <a:ext cx="11636829" cy="55929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A1A5AA-8E2D-E4CE-1B0A-2216F2B0B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686" y="129941"/>
            <a:ext cx="10515600" cy="1132801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Verdana" panose="020B0604030504040204" pitchFamily="34" charset="0"/>
                <a:ea typeface="Verdana" panose="020B0604030504040204" pitchFamily="34" charset="0"/>
              </a:rPr>
              <a:t>Loading data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Layer &gt; Add Layer &gt; Vector Layer</a:t>
            </a:r>
            <a:endParaRPr lang="en-A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6C95FDC-5E3C-CA05-128B-ECEB83182355}"/>
              </a:ext>
            </a:extLst>
          </p:cNvPr>
          <p:cNvCxnSpPr>
            <a:cxnSpLocks/>
          </p:cNvCxnSpPr>
          <p:nvPr/>
        </p:nvCxnSpPr>
        <p:spPr>
          <a:xfrm flipH="1" flipV="1">
            <a:off x="5116285" y="1709058"/>
            <a:ext cx="1262744" cy="457199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04747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F22AF91E-B007-9E8D-D3CF-5E605EBB19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A0F5F-9484-BA90-F296-C7B7DB83E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686" y="129941"/>
            <a:ext cx="10515600" cy="1132801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Verdana" panose="020B0604030504040204" pitchFamily="34" charset="0"/>
                <a:ea typeface="Verdana" panose="020B0604030504040204" pitchFamily="34" charset="0"/>
              </a:rPr>
              <a:t>Loading data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Layer &gt; Add Layer &gt; Vector Layer</a:t>
            </a:r>
            <a:endParaRPr lang="en-A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0F4448-4EBA-8B3D-0157-3FAC99681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886" y="1262742"/>
            <a:ext cx="10722428" cy="535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7170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4E06588-6DFE-DBD4-8DB0-BFEA8F3F12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8DA89-7CD8-F312-EE74-C915C649E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686" y="129941"/>
            <a:ext cx="10515600" cy="1132801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Verdana" panose="020B0604030504040204" pitchFamily="34" charset="0"/>
                <a:ea typeface="Verdana" panose="020B0604030504040204" pitchFamily="34" charset="0"/>
              </a:rPr>
              <a:t>Loading data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Layer &gt; Add Layer &gt; Vector Layer</a:t>
            </a:r>
            <a:endParaRPr lang="en-A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8585D4-DB26-78BA-092F-0BB3D8EBF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438" y="1262742"/>
            <a:ext cx="9205124" cy="532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119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9EE67FE-D133-BCB6-FD3F-68B5179C1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086" y="1230085"/>
            <a:ext cx="11288485" cy="54840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E96DBE-8449-3565-6A1B-C578F4138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16" y="168109"/>
            <a:ext cx="10515600" cy="1061976"/>
          </a:xfrm>
        </p:spPr>
        <p:txBody>
          <a:bodyPr>
            <a:no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Loaded Qld roads and tracks data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Right click on layer &gt; select properties</a:t>
            </a:r>
            <a:endParaRPr lang="en-AU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549C75C-F4F5-0A34-59B8-A9FD3B8D5C48}"/>
              </a:ext>
            </a:extLst>
          </p:cNvPr>
          <p:cNvSpPr/>
          <p:nvPr/>
        </p:nvSpPr>
        <p:spPr>
          <a:xfrm>
            <a:off x="616016" y="4405992"/>
            <a:ext cx="1778841" cy="337457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82A5115-22AA-9276-CA08-9C9E9A37546A}"/>
              </a:ext>
            </a:extLst>
          </p:cNvPr>
          <p:cNvCxnSpPr>
            <a:cxnSpLocks/>
            <a:stCxn id="3" idx="6"/>
          </p:cNvCxnSpPr>
          <p:nvPr/>
        </p:nvCxnSpPr>
        <p:spPr>
          <a:xfrm flipV="1">
            <a:off x="2394857" y="2511878"/>
            <a:ext cx="4408714" cy="20628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70147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032FCB15-F22B-FD9A-630D-A67102D86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4877C-C764-559B-B92A-BEC5228F7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16" y="168109"/>
            <a:ext cx="10515600" cy="1061976"/>
          </a:xfrm>
        </p:spPr>
        <p:txBody>
          <a:bodyPr>
            <a:no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Loaded Qld roads and tracks data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Right click on layer &gt; select properties</a:t>
            </a:r>
            <a:endParaRPr lang="en-AU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347A96-4F4D-A68A-9051-936CAA657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142" y="1230084"/>
            <a:ext cx="11593287" cy="548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6379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EB323F3-5BED-4CDD-CBA6-1003DB571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142" y="1164771"/>
            <a:ext cx="11691257" cy="5548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788FEA-46AB-843D-8327-20BA67065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387" y="144380"/>
            <a:ext cx="10934070" cy="1248991"/>
          </a:xfrm>
        </p:spPr>
        <p:txBody>
          <a:bodyPr>
            <a:norm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Attribute table for Qld roads and tracks data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Right click on layer &gt; Attribute Table</a:t>
            </a:r>
            <a:endParaRPr lang="en-A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E65D1C6-AF2B-AE9A-4C0B-BBE5EF567A21}"/>
              </a:ext>
            </a:extLst>
          </p:cNvPr>
          <p:cNvCxnSpPr>
            <a:cxnSpLocks/>
          </p:cNvCxnSpPr>
          <p:nvPr/>
        </p:nvCxnSpPr>
        <p:spPr>
          <a:xfrm flipH="1">
            <a:off x="2079171" y="5007428"/>
            <a:ext cx="511629" cy="0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B885D75-A649-09ED-2DE9-5FC351380221}"/>
              </a:ext>
            </a:extLst>
          </p:cNvPr>
          <p:cNvCxnSpPr>
            <a:cxnSpLocks/>
          </p:cNvCxnSpPr>
          <p:nvPr/>
        </p:nvCxnSpPr>
        <p:spPr>
          <a:xfrm flipH="1">
            <a:off x="7434942" y="5181599"/>
            <a:ext cx="511629" cy="0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3291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A6B0991-42F3-8116-47C9-B6F845140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1780"/>
          </a:xfrm>
        </p:spPr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Content</a:t>
            </a:r>
            <a:endParaRPr lang="en-A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C9224E2-9159-B2AD-4677-91B137A8F9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1690" y="1255279"/>
            <a:ext cx="5299509" cy="5341464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Navigating QGIS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QGIS Project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Create a QGIS project and load Data/Map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Data and map information</a:t>
            </a:r>
            <a:endParaRPr lang="en-AU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AU" sz="2400" dirty="0">
                <a:latin typeface="Verdana" panose="020B0604030504040204" pitchFamily="34" charset="0"/>
                <a:ea typeface="Verdana" panose="020B0604030504040204" pitchFamily="34" charset="0"/>
              </a:rPr>
              <a:t>Attribute Table and its functionality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6B1BEB-29CD-FB1F-7096-CF4D48E49F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03357" y="1255279"/>
            <a:ext cx="5914471" cy="5069321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6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Selection, filtering, and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subsetting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data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AU" sz="2400" dirty="0">
                <a:latin typeface="Verdana" panose="020B0604030504040204" pitchFamily="34" charset="0"/>
                <a:ea typeface="Verdana" panose="020B0604030504040204" pitchFamily="34" charset="0"/>
              </a:rPr>
              <a:t>Load spatial point data (Annual Average Daily Traffic data)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AU" sz="2400" dirty="0">
                <a:latin typeface="Verdana" panose="020B0604030504040204" pitchFamily="34" charset="0"/>
                <a:ea typeface="Verdana" panose="020B0604030504040204" pitchFamily="34" charset="0"/>
              </a:rPr>
              <a:t>Using selection tool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AU" sz="2400" dirty="0">
                <a:latin typeface="Verdana" panose="020B0604030504040204" pitchFamily="34" charset="0"/>
                <a:ea typeface="Verdana" panose="020B0604030504040204" pitchFamily="34" charset="0"/>
              </a:rPr>
              <a:t>Finding intersections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AU" sz="2400" dirty="0">
                <a:latin typeface="Verdana" panose="020B0604030504040204" pitchFamily="34" charset="0"/>
                <a:ea typeface="Verdana" panose="020B0604030504040204" pitchFamily="34" charset="0"/>
              </a:rPr>
              <a:t>Add new fields to the intersection attribute table and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populating them with relevant information</a:t>
            </a:r>
            <a:endParaRPr lang="en-AU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3798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9B9AC53-7952-8FD5-69B1-E4ED042BD5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42" y="1066800"/>
            <a:ext cx="11789229" cy="5638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8AC757-79EB-AC4C-320B-47C153BE0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7377"/>
            <a:ext cx="10515600" cy="999423"/>
          </a:xfrm>
        </p:spPr>
        <p:txBody>
          <a:bodyPr>
            <a:no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Selection/Filter/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Subsetting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features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Tool bar &gt; Select Features by Expression</a:t>
            </a:r>
            <a:endParaRPr lang="en-A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10AC3F3-BAA6-9B23-3613-BE1B52059E45}"/>
              </a:ext>
            </a:extLst>
          </p:cNvPr>
          <p:cNvCxnSpPr>
            <a:cxnSpLocks/>
          </p:cNvCxnSpPr>
          <p:nvPr/>
        </p:nvCxnSpPr>
        <p:spPr>
          <a:xfrm>
            <a:off x="5349240" y="1485900"/>
            <a:ext cx="267789" cy="1127702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78758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AFB7EC2-9C00-99D9-67F6-46F6430F94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DD6FC38-12DB-20AB-4FC5-F35B7A8B5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148" y="772886"/>
            <a:ext cx="6232803" cy="50221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368DE5-98FA-4239-507B-29E9CFA9E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7377"/>
            <a:ext cx="10515600" cy="596766"/>
          </a:xfrm>
        </p:spPr>
        <p:txBody>
          <a:bodyPr>
            <a:no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Selection and Filtering criteria</a:t>
            </a:r>
            <a:endParaRPr lang="en-A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C632D9-9DDA-1245-E854-AB407F878847}"/>
              </a:ext>
            </a:extLst>
          </p:cNvPr>
          <p:cNvSpPr txBox="1"/>
          <p:nvPr/>
        </p:nvSpPr>
        <p:spPr>
          <a:xfrm>
            <a:off x="6499608" y="686029"/>
            <a:ext cx="558190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Selection Criteria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Local government authority is only Brisbane city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2400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lga_name_left</a:t>
            </a:r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(‘Brisbane City’)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2400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lga_name_right</a:t>
            </a:r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(‘Brisbane City’)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Class of vehicles 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“class”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 IN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(‘Bikeway’, ‘Walkway’, ‘Busway’, ‘Mall’, ‘Ferry’)</a:t>
            </a:r>
            <a:endParaRPr lang="en-AU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81CEDF5-15FF-379D-FF5C-56AA7BD30347}"/>
              </a:ext>
            </a:extLst>
          </p:cNvPr>
          <p:cNvCxnSpPr>
            <a:cxnSpLocks/>
          </p:cNvCxnSpPr>
          <p:nvPr/>
        </p:nvCxnSpPr>
        <p:spPr>
          <a:xfrm>
            <a:off x="2710543" y="1676400"/>
            <a:ext cx="4288972" cy="348343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1B0EF11-CC92-F749-869B-12FBEB32440A}"/>
              </a:ext>
            </a:extLst>
          </p:cNvPr>
          <p:cNvCxnSpPr>
            <a:cxnSpLocks/>
          </p:cNvCxnSpPr>
          <p:nvPr/>
        </p:nvCxnSpPr>
        <p:spPr>
          <a:xfrm>
            <a:off x="2710543" y="1784923"/>
            <a:ext cx="4321629" cy="609266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64B06F4-B590-0025-DCCC-7EC748437396}"/>
              </a:ext>
            </a:extLst>
          </p:cNvPr>
          <p:cNvCxnSpPr>
            <a:cxnSpLocks/>
          </p:cNvCxnSpPr>
          <p:nvPr/>
        </p:nvCxnSpPr>
        <p:spPr>
          <a:xfrm>
            <a:off x="2090057" y="2089556"/>
            <a:ext cx="4963886" cy="980215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68181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2E09D90-A18F-3824-E641-C10C13EB6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030" y="1143000"/>
            <a:ext cx="11625940" cy="5562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323380-512D-8096-2552-1CAEE5DC9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" y="152400"/>
            <a:ext cx="12100559" cy="1079214"/>
          </a:xfrm>
        </p:spPr>
        <p:txBody>
          <a:bodyPr>
            <a:no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Selected links from the layer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Selected features are highlighted in blue in the attribute table and yellow in the map </a:t>
            </a:r>
            <a:endParaRPr lang="en-A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4612D76-A3D9-A302-3897-57A2D9D78808}"/>
              </a:ext>
            </a:extLst>
          </p:cNvPr>
          <p:cNvCxnSpPr>
            <a:cxnSpLocks/>
          </p:cNvCxnSpPr>
          <p:nvPr/>
        </p:nvCxnSpPr>
        <p:spPr>
          <a:xfrm flipH="1">
            <a:off x="2383971" y="3581400"/>
            <a:ext cx="2993572" cy="1611086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3C339627-9C7C-40B8-8120-34766345BBEB}"/>
              </a:ext>
            </a:extLst>
          </p:cNvPr>
          <p:cNvSpPr/>
          <p:nvPr/>
        </p:nvSpPr>
        <p:spPr>
          <a:xfrm>
            <a:off x="5029200" y="2872299"/>
            <a:ext cx="1785259" cy="1384015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169646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0F7B8A-59E5-15FB-FA2E-EB7181733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43" y="1219200"/>
            <a:ext cx="11756572" cy="5486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74892D-230F-4F4B-D4EA-5A1EEBEE8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158583"/>
            <a:ext cx="12115800" cy="1283034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Verdana" panose="020B0604030504040204" pitchFamily="34" charset="0"/>
                <a:ea typeface="Verdana" panose="020B0604030504040204" pitchFamily="34" charset="0"/>
              </a:rPr>
              <a:t>Save selected features as a layer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Right click on layer after selection &gt; Export &gt; Make Layer from Selected Features</a:t>
            </a:r>
            <a:endParaRPr lang="en-AU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8C8DBDA-5F01-C636-C791-4FE1249ABDEB}"/>
              </a:ext>
            </a:extLst>
          </p:cNvPr>
          <p:cNvCxnSpPr>
            <a:cxnSpLocks/>
          </p:cNvCxnSpPr>
          <p:nvPr/>
        </p:nvCxnSpPr>
        <p:spPr>
          <a:xfrm>
            <a:off x="3254828" y="4386943"/>
            <a:ext cx="348343" cy="870857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65513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4BD41CE-2CCC-7164-580D-B2DF00E2A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57" y="740228"/>
            <a:ext cx="11854544" cy="59653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705E00-9E84-A989-3393-FB4904A28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84" y="89097"/>
            <a:ext cx="10515600" cy="1173645"/>
          </a:xfrm>
        </p:spPr>
        <p:txBody>
          <a:bodyPr>
            <a:no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New layer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n-A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932DC26-D4E4-BC7F-76B0-13DFFB126814}"/>
              </a:ext>
            </a:extLst>
          </p:cNvPr>
          <p:cNvCxnSpPr>
            <a:cxnSpLocks/>
          </p:cNvCxnSpPr>
          <p:nvPr/>
        </p:nvCxnSpPr>
        <p:spPr>
          <a:xfrm flipV="1">
            <a:off x="1099458" y="3869870"/>
            <a:ext cx="2960913" cy="625930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5BFFAED-6E60-5F52-7271-C10E32CDD552}"/>
              </a:ext>
            </a:extLst>
          </p:cNvPr>
          <p:cNvCxnSpPr>
            <a:cxnSpLocks/>
          </p:cNvCxnSpPr>
          <p:nvPr/>
        </p:nvCxnSpPr>
        <p:spPr>
          <a:xfrm>
            <a:off x="1099458" y="4495800"/>
            <a:ext cx="957942" cy="0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03276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859CC-B068-DB84-2488-15FA59C84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967" y="402771"/>
            <a:ext cx="10752666" cy="857693"/>
          </a:xfrm>
        </p:spPr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Task 1 : Attribute filtering and separate layer</a:t>
            </a:r>
            <a:endParaRPr lang="en-A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76B46E-1F11-553E-60AD-A4E47E4C8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571" y="1591494"/>
            <a:ext cx="10939599" cy="4043496"/>
          </a:xfrm>
        </p:spPr>
        <p:txBody>
          <a:bodyPr>
            <a:no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</a:rPr>
              <a:t>From the </a:t>
            </a:r>
            <a:r>
              <a:rPr lang="en-US" sz="2600" dirty="0" err="1">
                <a:latin typeface="Verdana" panose="020B0604030504040204" pitchFamily="34" charset="0"/>
                <a:ea typeface="Verdana" panose="020B0604030504040204" pitchFamily="34" charset="0"/>
              </a:rPr>
              <a:t>Queensland_roads_and_tracks</a:t>
            </a:r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</a:rPr>
              <a:t> map, filter the data based on the following attributes: </a:t>
            </a:r>
          </a:p>
          <a:p>
            <a:pPr lvl="1" algn="just"/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“</a:t>
            </a:r>
            <a:r>
              <a:rPr lang="en-US" sz="2600" dirty="0" err="1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lga_name_left</a:t>
            </a:r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” and “</a:t>
            </a:r>
            <a:r>
              <a:rPr lang="en-US" sz="2600" dirty="0" err="1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lga_name_right</a:t>
            </a:r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” is “Gold Coast City”</a:t>
            </a:r>
          </a:p>
          <a:p>
            <a:pPr lvl="1" algn="just"/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“</a:t>
            </a:r>
            <a:r>
              <a:rPr lang="en-US" sz="2600" dirty="0" err="1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road_owner</a:t>
            </a:r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” is “TMR”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Save this selection as a separate layer named “</a:t>
            </a:r>
            <a:r>
              <a:rPr lang="en-US" sz="2600" dirty="0" err="1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Goldcoast_City</a:t>
            </a:r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20729457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4B1A1-F818-50C9-93B9-D295A5ADF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71" y="195943"/>
            <a:ext cx="12094029" cy="1360714"/>
          </a:xfrm>
        </p:spPr>
        <p:txBody>
          <a:bodyPr>
            <a:no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Loading Spatial Point Data 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15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en-US" sz="15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https://spatial-gis.information.qld.gov.au/arcgis/rest/services/Transportation/</a:t>
            </a:r>
            <a:r>
              <a:rPr lang="en-US" sz="15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StateRoadInformation/MapServer/46</a:t>
            </a:r>
            <a:r>
              <a:rPr lang="en-US" sz="15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br>
              <a:rPr lang="en-US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Paste the copied link into the path field</a:t>
            </a:r>
            <a:endParaRPr lang="en-AU" sz="2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F0572A-7B30-2D10-6692-544F6812A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888" y="1763486"/>
            <a:ext cx="10624312" cy="478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6947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80FF44-0719-E2C1-EF0E-2D755DA2A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57" y="1143000"/>
            <a:ext cx="11865430" cy="5562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B431DE-086E-06E2-5D9B-AEC514A0A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909" y="132203"/>
            <a:ext cx="11107233" cy="1010798"/>
          </a:xfrm>
        </p:spPr>
        <p:txBody>
          <a:bodyPr>
            <a:norm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Loading spatial point data from path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Add Layer &gt; Add ArcGIS REST Server Layer</a:t>
            </a:r>
            <a:endParaRPr lang="en-A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7159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447D294-2CBB-A79B-4CC8-F5BCA080E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186543"/>
            <a:ext cx="11767457" cy="55232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598ECD-95A4-1537-9E19-B1E9A1494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909" y="132202"/>
            <a:ext cx="10279919" cy="1239397"/>
          </a:xfrm>
        </p:spPr>
        <p:txBody>
          <a:bodyPr>
            <a:norm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Loading spatial point data from path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Copy the html link for the data &gt; paste the link under the Path</a:t>
            </a:r>
            <a:endParaRPr lang="en-A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08A00BC-FEFD-47D8-3056-0962B6512EB4}"/>
              </a:ext>
            </a:extLst>
          </p:cNvPr>
          <p:cNvCxnSpPr>
            <a:cxnSpLocks/>
          </p:cNvCxnSpPr>
          <p:nvPr/>
        </p:nvCxnSpPr>
        <p:spPr>
          <a:xfrm>
            <a:off x="2405742" y="2819400"/>
            <a:ext cx="3652157" cy="0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6F34C3B-1397-D542-2AB3-5ACA1BC5D08C}"/>
              </a:ext>
            </a:extLst>
          </p:cNvPr>
          <p:cNvCxnSpPr>
            <a:cxnSpLocks/>
          </p:cNvCxnSpPr>
          <p:nvPr/>
        </p:nvCxnSpPr>
        <p:spPr>
          <a:xfrm flipH="1" flipV="1">
            <a:off x="2164079" y="3326130"/>
            <a:ext cx="6271261" cy="2903220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07053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D7C2474-D571-7DC4-92E2-D01087CDC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2" y="1077686"/>
            <a:ext cx="11653155" cy="56279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620571-0E2E-D300-1553-664D707BE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139700"/>
            <a:ext cx="11277598" cy="1253670"/>
          </a:xfrm>
        </p:spPr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Loaded spatial point data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New layer named Average annual daily traffic 2020 in the contents pane </a:t>
            </a:r>
            <a:endParaRPr lang="en-A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46255EA-8FE7-F578-1302-E28A2153B8D9}"/>
              </a:ext>
            </a:extLst>
          </p:cNvPr>
          <p:cNvCxnSpPr>
            <a:cxnSpLocks/>
          </p:cNvCxnSpPr>
          <p:nvPr/>
        </p:nvCxnSpPr>
        <p:spPr>
          <a:xfrm>
            <a:off x="1904999" y="4615543"/>
            <a:ext cx="555172" cy="228600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3798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98844-33E3-0869-FD4F-E47FEEF90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9490794" cy="835153"/>
          </a:xfrm>
        </p:spPr>
        <p:txBody>
          <a:bodyPr>
            <a:norm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What can you do with QGIS?</a:t>
            </a:r>
            <a:endParaRPr lang="en-A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45F1F5-AA27-2C8E-3595-D6CF68B1B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4753"/>
            <a:ext cx="4757928" cy="40198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Analysis</a:t>
            </a:r>
            <a:r>
              <a:rPr lang="en-US" sz="20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</a:p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Processing toolbox</a:t>
            </a:r>
          </a:p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Graphical Modeler</a:t>
            </a:r>
          </a:p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Python Console</a:t>
            </a:r>
          </a:p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Network Analysis (via plugins such as QNEAT3)</a:t>
            </a:r>
          </a:p>
          <a:p>
            <a:r>
              <a:rPr lang="en-AU" sz="2400" dirty="0">
                <a:latin typeface="Verdana" panose="020B0604030504040204" pitchFamily="34" charset="0"/>
                <a:ea typeface="Verdana" panose="020B0604030504040204" pitchFamily="34" charset="0"/>
              </a:rPr>
              <a:t>Raster and Image Analysis (via GDAL, GRASS, SAGA)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E875B91-9D2D-440C-2A64-0CF44FCCF7EB}"/>
              </a:ext>
            </a:extLst>
          </p:cNvPr>
          <p:cNvSpPr txBox="1">
            <a:spLocks/>
          </p:cNvSpPr>
          <p:nvPr/>
        </p:nvSpPr>
        <p:spPr>
          <a:xfrm>
            <a:off x="6801612" y="1553937"/>
            <a:ext cx="3718560" cy="3650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Visualization</a:t>
            </a:r>
          </a:p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Multiple layouts</a:t>
            </a:r>
          </a:p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Transparency</a:t>
            </a:r>
          </a:p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3D cartography</a:t>
            </a:r>
          </a:p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Map Series</a:t>
            </a:r>
          </a:p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Animation</a:t>
            </a:r>
          </a:p>
        </p:txBody>
      </p:sp>
    </p:spTree>
    <p:extLst>
      <p:ext uri="{BB962C8B-B14F-4D97-AF65-F5344CB8AC3E}">
        <p14:creationId xmlns:p14="http://schemas.microsoft.com/office/powerpoint/2010/main" val="15938561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A4C7EE0-5B59-CD68-F985-CA8D573583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943" y="1279072"/>
            <a:ext cx="11811000" cy="54408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99F308-A668-C11F-19BC-C303F9AB3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86" y="138095"/>
            <a:ext cx="12028714" cy="1140977"/>
          </a:xfrm>
        </p:spPr>
        <p:txBody>
          <a:bodyPr>
            <a:noAutofit/>
          </a:bodyPr>
          <a:lstStyle/>
          <a:p>
            <a:r>
              <a:rPr lang="en-US" sz="3500" dirty="0">
                <a:latin typeface="Verdana" panose="020B0604030504040204" pitchFamily="34" charset="0"/>
                <a:ea typeface="Verdana" panose="020B0604030504040204" pitchFamily="34" charset="0"/>
              </a:rPr>
              <a:t>Selecting features from polyline based on select tool</a:t>
            </a:r>
            <a:br>
              <a:rPr lang="en-US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Toolbar &gt; Select &gt; Select Features by Radius &gt; Click and drag in map to select</a:t>
            </a:r>
            <a:endParaRPr lang="en-AU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1878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C4B78-C0FA-FCE0-50EE-4C956EC3B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44" y="125186"/>
            <a:ext cx="11908970" cy="11811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Verdana" panose="020B0604030504040204" pitchFamily="34" charset="0"/>
                <a:ea typeface="Verdana" panose="020B0604030504040204" pitchFamily="34" charset="0"/>
              </a:rPr>
              <a:t>Save selected links as a separate layer</a:t>
            </a:r>
            <a:br>
              <a:rPr lang="en-US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Right click on layer after selection &gt; Export &gt; Make Layer from Selected Features</a:t>
            </a:r>
            <a:endParaRPr lang="en-AU" sz="2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768482-A95F-30DE-6724-E01F24489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030" y="1215024"/>
            <a:ext cx="11713026" cy="54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9600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CA57A-BBE5-87CF-8BEE-8B1B0CDF2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15800" cy="742523"/>
          </a:xfrm>
        </p:spPr>
        <p:txBody>
          <a:bodyPr>
            <a:noAutofit/>
          </a:bodyPr>
          <a:lstStyle/>
          <a:p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Find the Intersections and the links associated with </a:t>
            </a:r>
            <a:endParaRPr lang="en-AU"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9DB895-DF95-7FD1-D874-2706515BA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742523"/>
            <a:ext cx="11582400" cy="5941306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</a:rPr>
              <a:t>Find the Intersection - </a:t>
            </a:r>
            <a:r>
              <a:rPr lang="en-AU" sz="2000" dirty="0">
                <a:latin typeface="Verdana" panose="020B0604030504040204" pitchFamily="34" charset="0"/>
                <a:ea typeface="Verdana" panose="020B0604030504040204" pitchFamily="34" charset="0"/>
              </a:rPr>
              <a:t>Processing &gt; Toolbox &gt; Search “Extract Specific Vertices”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635D01-44D9-FFD4-74A1-875E7CFA6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240077"/>
            <a:ext cx="11473543" cy="546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9460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7E1A2F-FC01-66AE-9903-FC0739D2C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E1D89-3905-3CE6-53B5-7338DC72A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15800" cy="742523"/>
          </a:xfrm>
        </p:spPr>
        <p:txBody>
          <a:bodyPr>
            <a:noAutofit/>
          </a:bodyPr>
          <a:lstStyle/>
          <a:p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Find the Intersections and the links associated with </a:t>
            </a:r>
            <a:endParaRPr lang="en-AU"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EEE2E4-132B-2668-3701-5257143A88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742523"/>
            <a:ext cx="12039600" cy="131487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</a:rPr>
              <a:t>2. Open attribute table for “vertices” &gt; Open Field Calculator &gt; </a:t>
            </a:r>
          </a:p>
          <a:p>
            <a:pPr marL="0" indent="0">
              <a:buNone/>
            </a:pP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</a:rPr>
              <a:t>	Output field name : “</a:t>
            </a:r>
            <a:r>
              <a:rPr lang="en-US" sz="2200" dirty="0" err="1">
                <a:latin typeface="Verdana" panose="020B0604030504040204" pitchFamily="34" charset="0"/>
                <a:ea typeface="Verdana" panose="020B0604030504040204" pitchFamily="34" charset="0"/>
              </a:rPr>
              <a:t>Xcoord</a:t>
            </a: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</a:rPr>
              <a:t>”; Expression : x($geometry)</a:t>
            </a:r>
          </a:p>
          <a:p>
            <a:pPr marL="0" indent="0">
              <a:buNone/>
            </a:pP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</a:rPr>
              <a:t>	Output field name : “</a:t>
            </a:r>
            <a:r>
              <a:rPr lang="en-US" sz="2200" dirty="0" err="1">
                <a:latin typeface="Verdana" panose="020B0604030504040204" pitchFamily="34" charset="0"/>
                <a:ea typeface="Verdana" panose="020B0604030504040204" pitchFamily="34" charset="0"/>
              </a:rPr>
              <a:t>Ycoord</a:t>
            </a: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</a:rPr>
              <a:t>”; Expression : y($geometry)</a:t>
            </a:r>
            <a:endParaRPr lang="en-AU" sz="2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AD0232-1496-FD1A-BA95-968CB5C91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686" y="2148840"/>
            <a:ext cx="11702143" cy="4551106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3FFCB97-100F-F504-E669-CA3253EA9231}"/>
              </a:ext>
            </a:extLst>
          </p:cNvPr>
          <p:cNvCxnSpPr>
            <a:cxnSpLocks/>
          </p:cNvCxnSpPr>
          <p:nvPr/>
        </p:nvCxnSpPr>
        <p:spPr>
          <a:xfrm flipH="1">
            <a:off x="4720590" y="3097530"/>
            <a:ext cx="125730" cy="6286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8EFF3EE3-7A15-2ADD-7BC7-1C6FEC0A2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7660" y="4239713"/>
            <a:ext cx="1165860" cy="3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410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98C463-B7B6-50CC-6763-459C801DF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D671C-4B11-EDA1-6E34-3ED5DD8D4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15800" cy="742523"/>
          </a:xfrm>
        </p:spPr>
        <p:txBody>
          <a:bodyPr>
            <a:noAutofit/>
          </a:bodyPr>
          <a:lstStyle/>
          <a:p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Find the Intersections and the links associated with </a:t>
            </a:r>
            <a:endParaRPr lang="en-AU"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1EDDA5-B07C-9C5B-DC98-BF52877A8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342" y="742524"/>
            <a:ext cx="11767457" cy="60730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</a:rPr>
              <a:t>3. Processing Toolbox &gt; Search “Vector geometry Aggregate” </a:t>
            </a:r>
            <a:endParaRPr lang="en-AU" sz="2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3276AD-1B07-7FCD-EE70-B28AC5D5D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42" y="1215024"/>
            <a:ext cx="11588962" cy="54829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E7B608-9A83-613F-986B-DF7F8091D6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3697" y="3310117"/>
            <a:ext cx="304826" cy="23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5613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8DCE3E-F94A-F315-CEC4-21FFAE8161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DBDCF-3AD3-7225-45B9-6FAE6759B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15800" cy="742523"/>
          </a:xfrm>
        </p:spPr>
        <p:txBody>
          <a:bodyPr>
            <a:noAutofit/>
          </a:bodyPr>
          <a:lstStyle/>
          <a:p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Find the Intersections and the links associated with </a:t>
            </a:r>
            <a:endParaRPr lang="en-AU"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F86A0-8BBA-ED95-0511-2C5E83C31D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342" y="742524"/>
            <a:ext cx="11767457" cy="60730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</a:rPr>
              <a:t>3. Processing Toolbox &gt; Search “Vector geometry Aggregate” </a:t>
            </a:r>
            <a:endParaRPr lang="en-AU" sz="2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BE3162-FCC0-FD79-67CA-298DAA197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271" y="1126127"/>
            <a:ext cx="11767457" cy="557348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A7B6ED1-229C-45FF-68C7-62168CCE8A7F}"/>
              </a:ext>
            </a:extLst>
          </p:cNvPr>
          <p:cNvSpPr/>
          <p:nvPr/>
        </p:nvSpPr>
        <p:spPr>
          <a:xfrm>
            <a:off x="3851910" y="3543300"/>
            <a:ext cx="285750" cy="217170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275529E-3783-E5BB-2BFC-C041346534B8}"/>
              </a:ext>
            </a:extLst>
          </p:cNvPr>
          <p:cNvSpPr/>
          <p:nvPr/>
        </p:nvSpPr>
        <p:spPr>
          <a:xfrm>
            <a:off x="8313420" y="3695700"/>
            <a:ext cx="285750" cy="217170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487166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0A6923-695E-37B8-3A69-F2E4D1E340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E36E2-CACB-35E6-3338-654B5139B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15800" cy="742523"/>
          </a:xfrm>
        </p:spPr>
        <p:txBody>
          <a:bodyPr>
            <a:noAutofit/>
          </a:bodyPr>
          <a:lstStyle/>
          <a:p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Find the Intersections and the links associated with </a:t>
            </a:r>
            <a:endParaRPr lang="en-AU"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5009C3-C44E-E360-71C4-C13AA74C1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342" y="742524"/>
            <a:ext cx="11767457" cy="60730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</a:rPr>
              <a:t>4. Add new field “</a:t>
            </a:r>
            <a:r>
              <a:rPr lang="en-US" sz="2200" dirty="0" err="1">
                <a:latin typeface="Verdana" panose="020B0604030504040204" pitchFamily="34" charset="0"/>
                <a:ea typeface="Verdana" panose="020B0604030504040204" pitchFamily="34" charset="0"/>
              </a:rPr>
              <a:t>JunctionID</a:t>
            </a: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</a:rPr>
              <a:t>” to Aggregated Layer </a:t>
            </a:r>
            <a:endParaRPr lang="en-AU" sz="2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DDFA39-153F-C629-2796-00EA3900E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42" y="1186542"/>
            <a:ext cx="11495316" cy="55214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6C7948-7382-30C9-9927-4EDA361FC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876608">
            <a:off x="1520124" y="4213117"/>
            <a:ext cx="389150" cy="10701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297F06-42C0-15CB-D529-CF89CFBA5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899659" flipH="1">
            <a:off x="5989934" y="2791582"/>
            <a:ext cx="484273" cy="10657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B33841-73EF-562A-67CF-63DF6100B5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2047" y="4748200"/>
            <a:ext cx="304826" cy="23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4440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35657B-BB69-83C5-6AD3-CE1D04E0B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75C7E-35B7-2C5C-E306-862CBF27D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15800" cy="742523"/>
          </a:xfrm>
        </p:spPr>
        <p:txBody>
          <a:bodyPr>
            <a:noAutofit/>
          </a:bodyPr>
          <a:lstStyle/>
          <a:p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Find the Intersections and the links associated with </a:t>
            </a:r>
            <a:endParaRPr lang="en-AU"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F7A69-EF1F-FD69-1764-02851368D2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342" y="742524"/>
            <a:ext cx="11767457" cy="122779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</a:rPr>
              <a:t>5. Join Attribute by location for “Aggregated” and “</a:t>
            </a:r>
            <a:r>
              <a:rPr lang="en-US" sz="2200" dirty="0" err="1">
                <a:latin typeface="Verdana" panose="020B0604030504040204" pitchFamily="34" charset="0"/>
                <a:ea typeface="Verdana" panose="020B0604030504040204" pitchFamily="34" charset="0"/>
              </a:rPr>
              <a:t>Brisbane_CBD</a:t>
            </a: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</a:rPr>
              <a:t>” layers</a:t>
            </a:r>
          </a:p>
          <a:p>
            <a:pPr lvl="1"/>
            <a:r>
              <a:rPr lang="en-AU" sz="2000" dirty="0">
                <a:latin typeface="Verdana" panose="020B0604030504040204" pitchFamily="34" charset="0"/>
                <a:ea typeface="Verdana" panose="020B0604030504040204" pitchFamily="34" charset="0"/>
              </a:rPr>
              <a:t>Processing Toolbox &gt; search for “Join Attributes by location”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FBEAA1-5BA3-69B3-4B78-2D783FC44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42" y="1654628"/>
            <a:ext cx="11419115" cy="50509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AEE051-BACB-238E-89FF-A80D7C8272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983730" y="2935181"/>
            <a:ext cx="1543050" cy="4938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5E33AE-3490-9C7D-7012-EBB087058C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554979" y="3361704"/>
            <a:ext cx="1543050" cy="4938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005851-519C-CC84-1CC0-31C32CDADF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621779" y="3933203"/>
            <a:ext cx="1543050" cy="4938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1932D8-5CB9-2A05-09CA-52F14F87A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899909" y="4229444"/>
            <a:ext cx="1543050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2792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DA96F2-024C-76EB-D18E-C09D3ACDB6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9228" y="201175"/>
            <a:ext cx="5148943" cy="155142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0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Spatial point data for the intersections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algn="just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Rename “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Aggreated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” layer to “Intersections”</a:t>
            </a:r>
            <a:endParaRPr lang="en-AU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52AD6E0-FB2A-8A2A-0687-9B1396F1FE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220334"/>
            <a:ext cx="5900056" cy="167378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0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Spatial point data for the links associated with the intersections.</a:t>
            </a:r>
          </a:p>
          <a:p>
            <a:pPr algn="just"/>
            <a:r>
              <a:rPr lang="en-US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Rename “Joined layer” layer to “</a:t>
            </a:r>
            <a:r>
              <a:rPr lang="en-US" sz="20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Intersection_Links</a:t>
            </a:r>
            <a:r>
              <a:rPr lang="en-US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”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5820D3-D2BB-6D19-F628-0428CCAD2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228" y="1752600"/>
            <a:ext cx="5638801" cy="48063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E27DA28-BBF7-BFA4-1F5A-F438D3C09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8342" y="1752600"/>
            <a:ext cx="5944430" cy="46648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12E6D4-B2B8-1576-F08F-5A0F293697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7027" y="1894114"/>
            <a:ext cx="304826" cy="23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6989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FB6D82-FBAD-21EC-4843-526A4EBBA7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E13314-549A-DC70-77BB-7F0263CD28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9228" y="201175"/>
            <a:ext cx="5148943" cy="155142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0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Spatial point data for the intersections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algn="just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Rename “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Aggreated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” layer to “Intersections”</a:t>
            </a:r>
            <a:endParaRPr lang="en-AU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860CB26-7393-8CA7-BB38-16F1C9974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220334"/>
            <a:ext cx="5900056" cy="167378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0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Spatial point data for the links associated with the intersections.</a:t>
            </a:r>
          </a:p>
          <a:p>
            <a:pPr algn="just"/>
            <a:r>
              <a:rPr lang="en-US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Rename “Joined layer” layer to “</a:t>
            </a:r>
            <a:r>
              <a:rPr lang="en-US" sz="20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Intersection_Links</a:t>
            </a:r>
            <a:r>
              <a:rPr lang="en-US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”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EF690CD-3D71-111C-81EA-971833053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228" y="1752600"/>
            <a:ext cx="5638801" cy="48063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CD037C5-0C91-30DB-A350-847FF7008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8342" y="1752600"/>
            <a:ext cx="5944430" cy="46648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699647-E03F-FBB3-8BDC-33745160BE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072" y="3489215"/>
            <a:ext cx="4027299" cy="32544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796A3C-7A62-72D7-D350-7767DAEA61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8100" y="3589019"/>
            <a:ext cx="4174672" cy="315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1879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0726348-F027-2A51-0EB4-9EBC58449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862" y="234696"/>
            <a:ext cx="8110050" cy="789432"/>
          </a:xfrm>
        </p:spPr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How to access QGIS in QUT labs ?</a:t>
            </a:r>
            <a:endParaRPr lang="en-AU" dirty="0"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Content Placeholder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3A82B09-A39C-D4F3-A460-6187D9ECD42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7" y="994456"/>
            <a:ext cx="5668602" cy="4869088"/>
          </a:xfrm>
        </p:spPr>
      </p:pic>
      <p:pic>
        <p:nvPicPr>
          <p:cNvPr id="9" name="Content Placeholder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260B068-CBE2-9D73-9171-6808D266297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312" y="1975104"/>
            <a:ext cx="6155561" cy="4739640"/>
          </a:xfrm>
        </p:spPr>
      </p:pic>
    </p:spTree>
    <p:extLst>
      <p:ext uri="{BB962C8B-B14F-4D97-AF65-F5344CB8AC3E}">
        <p14:creationId xmlns:p14="http://schemas.microsoft.com/office/powerpoint/2010/main" val="15386744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2F259-4B25-8DB0-3F5A-2C0E4F13C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333" y="283029"/>
            <a:ext cx="11590867" cy="1320800"/>
          </a:xfrm>
        </p:spPr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Task 2: For the selected “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Goldcoast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City” layer find intersections and their respective links</a:t>
            </a:r>
            <a:endParaRPr lang="en-A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E798DF-EC2A-D245-6BBC-66AE846DE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229" y="1888445"/>
            <a:ext cx="9808028" cy="4316411"/>
          </a:xfrm>
        </p:spPr>
        <p:txBody>
          <a:bodyPr>
            <a:norm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 the “</a:t>
            </a:r>
            <a:r>
              <a:rPr lang="en-US" sz="24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Goldcoast</a:t>
            </a:r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City” layer, zoom in, use the radius selection tool, and export the selected features as a separate layer.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Then, find the intersection points and their associated links using “Extract Specific vertices”, “Vector Geometry Aggregate” and “Join Attribute by location”</a:t>
            </a:r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Obtain the two output layers for the intersection and the links associated with the intersections.</a:t>
            </a:r>
          </a:p>
        </p:txBody>
      </p:sp>
    </p:spTree>
    <p:extLst>
      <p:ext uri="{BB962C8B-B14F-4D97-AF65-F5344CB8AC3E}">
        <p14:creationId xmlns:p14="http://schemas.microsoft.com/office/powerpoint/2010/main" val="14517278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A368E-736B-EFF9-B915-CE7902C80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156238"/>
            <a:ext cx="11951208" cy="1095620"/>
          </a:xfrm>
        </p:spPr>
        <p:txBody>
          <a:bodyPr>
            <a:noAutofit/>
          </a:bodyPr>
          <a:lstStyle/>
          <a:p>
            <a:pPr algn="just"/>
            <a:r>
              <a:rPr lang="en-US" sz="3000" dirty="0">
                <a:latin typeface="Verdana" panose="020B0604030504040204" pitchFamily="34" charset="0"/>
                <a:ea typeface="Verdana" panose="020B0604030504040204" pitchFamily="34" charset="0"/>
              </a:rPr>
              <a:t>For a selected Intersection (node) identify the intersection type from reality (google maps) and store the information</a:t>
            </a:r>
            <a:endParaRPr lang="en-AU" sz="3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8B39BF-0171-5D9A-CE45-8040FFA90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349830"/>
            <a:ext cx="11676888" cy="5181599"/>
          </a:xfrm>
        </p:spPr>
        <p:txBody>
          <a:bodyPr>
            <a:normAutofit fontScale="92500" lnSpcReduction="10000"/>
          </a:bodyPr>
          <a:lstStyle/>
          <a:p>
            <a:pPr algn="just">
              <a:buFont typeface="+mj-lt"/>
              <a:buAutoNum type="arabicPeriod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In the attribute table “Toggle editing mode” then “Add field”. Set the name to “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Junc_Type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” and Type of Field to “Text” and set the length to “20”. Finally click on save edits.</a:t>
            </a:r>
          </a:p>
          <a:p>
            <a:pPr algn="just">
              <a:buFont typeface="+mj-lt"/>
              <a:buAutoNum type="arabicPeriod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From the “Intersections” attribute table select an intersection by id (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JunctionID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 is 1) and click on the far-left side of the record. Notice that in the map now this record is now highlighted in bright yellow.</a:t>
            </a:r>
          </a:p>
          <a:p>
            <a:pPr algn="just">
              <a:buFont typeface="+mj-lt"/>
              <a:buAutoNum type="arabicPeriod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Navigate to the highlighted intersection on the map and right click on the intersection point in the map and select “Copy Coordinate” (EPSG:4326).</a:t>
            </a:r>
          </a:p>
          <a:p>
            <a:pPr algn="just">
              <a:buFont typeface="+mj-lt"/>
              <a:buAutoNum type="arabicPeriod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Open a web browser, go to “https://www.google.com/maps” and paste the copied coordinates in the search bar and go to the location. Open Street View using the icon in the bottom right corner of the google map. </a:t>
            </a:r>
          </a:p>
          <a:p>
            <a:pPr algn="just">
              <a:buFont typeface="+mj-lt"/>
              <a:buAutoNum type="arabicPeriod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From the street-view point of view gather relevant information for the intersection, here it would be the Intersection type and record it in the “Intersections” layer attribute table under “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Junc_Type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”. </a:t>
            </a:r>
          </a:p>
          <a:p>
            <a:pPr algn="just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If additional information needs to be recorded for the intersections, based on the information add a field to the “Intersections” layer and repeat steps from 2 to 5 until all intersections are populated.</a:t>
            </a:r>
          </a:p>
          <a:p>
            <a:pPr>
              <a:buFont typeface="+mj-lt"/>
              <a:buAutoNum type="arabicPeriod"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812320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552515-A590-8EC2-7775-B890D4FFD8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62373-CA37-749A-5CC6-C6B360046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156238"/>
            <a:ext cx="11951208" cy="1095620"/>
          </a:xfrm>
        </p:spPr>
        <p:txBody>
          <a:bodyPr>
            <a:noAutofit/>
          </a:bodyPr>
          <a:lstStyle/>
          <a:p>
            <a:pPr algn="just"/>
            <a:r>
              <a:rPr lang="en-US" sz="3000" dirty="0">
                <a:latin typeface="Verdana" panose="020B0604030504040204" pitchFamily="34" charset="0"/>
                <a:ea typeface="Verdana" panose="020B0604030504040204" pitchFamily="34" charset="0"/>
              </a:rPr>
              <a:t>For a selected Intersection (node) identify the intersection type from reality (google maps) and store the information</a:t>
            </a:r>
            <a:endParaRPr lang="en-AU" sz="3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552BFB-52F0-A1C2-90E2-0F2FE8CB92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349830"/>
            <a:ext cx="11676888" cy="5351932"/>
          </a:xfrm>
        </p:spPr>
        <p:txBody>
          <a:bodyPr>
            <a:noAutofit/>
          </a:bodyPr>
          <a:lstStyle/>
          <a:p>
            <a:pPr algn="just">
              <a:buFont typeface="+mj-lt"/>
              <a:buAutoNum type="arabicPeriod"/>
            </a:pPr>
            <a:r>
              <a:rPr lang="en-US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 the attribute table “</a:t>
            </a:r>
            <a:r>
              <a:rPr lang="en-US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Toggle editing mode</a:t>
            </a:r>
            <a:r>
              <a:rPr lang="en-US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” then “</a:t>
            </a:r>
            <a:r>
              <a:rPr lang="en-US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Add field</a:t>
            </a:r>
            <a:r>
              <a:rPr lang="en-US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”. Set the name to “</a:t>
            </a:r>
            <a:r>
              <a:rPr lang="en-US" b="1" dirty="0" err="1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Junc_Type</a:t>
            </a:r>
            <a:r>
              <a:rPr lang="en-US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” and Type of Field to “</a:t>
            </a:r>
            <a:r>
              <a:rPr lang="en-US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Text</a:t>
            </a:r>
            <a:r>
              <a:rPr lang="en-US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” and set the length to “</a:t>
            </a:r>
            <a:r>
              <a:rPr lang="en-US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</a:t>
            </a:r>
            <a:r>
              <a:rPr lang="en-US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”. Finally click on “</a:t>
            </a:r>
            <a:r>
              <a:rPr lang="en-US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save edits</a:t>
            </a:r>
            <a:r>
              <a:rPr lang="en-US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”.</a:t>
            </a:r>
          </a:p>
          <a:p>
            <a:pPr algn="just">
              <a:buFont typeface="+mj-lt"/>
              <a:buAutoNum type="arabicPeriod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From the “Intersections” attribute table select an intersection by id (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JunctionID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is 1) and click on the far-left side of the record. Notice that in the map now this record is now highlighted in bright yellow.</a:t>
            </a:r>
          </a:p>
          <a:p>
            <a:pPr algn="just">
              <a:buFont typeface="+mj-lt"/>
              <a:buAutoNum type="arabicPeriod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Navigate to the highlighted intersection on the map and right click on the intersection point in the map and select “Copy Coordinate” (EPSG:4326).</a:t>
            </a:r>
          </a:p>
          <a:p>
            <a:pPr algn="just">
              <a:buFont typeface="+mj-lt"/>
              <a:buAutoNum type="arabicPeriod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Open a web browser, go to “https://www.google.com/maps” and paste the copied coordinates in the search bar and go to the location. Open Street View using the icon in the bottom right corner of the google map. </a:t>
            </a:r>
          </a:p>
          <a:p>
            <a:pPr algn="just">
              <a:buFont typeface="+mj-lt"/>
              <a:buAutoNum type="arabicPeriod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From the street-view point of view gather relevant information for the intersection, here it would be the Intersection type and record it in the “Intersections” layer attribute table under “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Junc_Type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”. </a:t>
            </a:r>
          </a:p>
          <a:p>
            <a:pPr algn="just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If additional information needs to be recorded for the intersections, based on the information add a field to the “Intersections” layer and repeat steps from 2 to 5 until all intersections are populated.</a:t>
            </a:r>
          </a:p>
        </p:txBody>
      </p:sp>
    </p:spTree>
    <p:extLst>
      <p:ext uri="{BB962C8B-B14F-4D97-AF65-F5344CB8AC3E}">
        <p14:creationId xmlns:p14="http://schemas.microsoft.com/office/powerpoint/2010/main" val="6342134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8D8F483-B624-9BEA-ADF7-4B76BDC43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015" y="1580058"/>
            <a:ext cx="11221205" cy="50150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7E7B26-F513-BFD3-3F43-05F897601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86" y="139546"/>
            <a:ext cx="11930743" cy="125491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000" dirty="0">
                <a:latin typeface="Verdana" panose="020B0604030504040204" pitchFamily="34" charset="0"/>
                <a:ea typeface="Verdana" panose="020B0604030504040204" pitchFamily="34" charset="0"/>
              </a:rPr>
              <a:t>Add field “</a:t>
            </a:r>
            <a:r>
              <a:rPr lang="en-US" sz="3000" dirty="0" err="1">
                <a:latin typeface="Verdana" panose="020B0604030504040204" pitchFamily="34" charset="0"/>
                <a:ea typeface="Verdana" panose="020B0604030504040204" pitchFamily="34" charset="0"/>
              </a:rPr>
              <a:t>Junc_Type</a:t>
            </a:r>
            <a:r>
              <a:rPr lang="en-US" sz="3000" dirty="0">
                <a:latin typeface="Verdana" panose="020B0604030504040204" pitchFamily="34" charset="0"/>
                <a:ea typeface="Verdana" panose="020B0604030504040204" pitchFamily="34" charset="0"/>
              </a:rPr>
              <a:t>”</a:t>
            </a:r>
            <a:b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&gt; In “Name: </a:t>
            </a:r>
            <a:r>
              <a:rPr lang="en-US" sz="2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Junc_Type</a:t>
            </a:r>
            <a:r>
              <a:rPr lang="en-US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” &gt; set “Type: Text” &gt; set “Length : 20”</a:t>
            </a:r>
            <a:br>
              <a:rPr lang="en-US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&gt; “Save edits”</a:t>
            </a:r>
            <a:endParaRPr lang="en-AU" sz="2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A207FAD-F5BF-4516-CABE-68F75BF0673B}"/>
              </a:ext>
            </a:extLst>
          </p:cNvPr>
          <p:cNvSpPr/>
          <p:nvPr/>
        </p:nvSpPr>
        <p:spPr>
          <a:xfrm>
            <a:off x="445015" y="1900646"/>
            <a:ext cx="468086" cy="293914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FC8BE3C-AE58-9CF4-F4B2-7A6B47CE8A79}"/>
              </a:ext>
            </a:extLst>
          </p:cNvPr>
          <p:cNvSpPr/>
          <p:nvPr/>
        </p:nvSpPr>
        <p:spPr>
          <a:xfrm>
            <a:off x="6431280" y="1900646"/>
            <a:ext cx="468086" cy="293914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D6B92F9-F9FA-4369-625E-62EF22803D6E}"/>
              </a:ext>
            </a:extLst>
          </p:cNvPr>
          <p:cNvSpPr/>
          <p:nvPr/>
        </p:nvSpPr>
        <p:spPr>
          <a:xfrm>
            <a:off x="8843008" y="2993165"/>
            <a:ext cx="1432549" cy="293914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6D9F926-0F65-AA46-EE8B-AE9295D20F8C}"/>
              </a:ext>
            </a:extLst>
          </p:cNvPr>
          <p:cNvSpPr/>
          <p:nvPr/>
        </p:nvSpPr>
        <p:spPr>
          <a:xfrm>
            <a:off x="8843008" y="3406957"/>
            <a:ext cx="1432549" cy="293914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8A114BE-0C00-D1F2-E261-522B9FE2F390}"/>
              </a:ext>
            </a:extLst>
          </p:cNvPr>
          <p:cNvSpPr/>
          <p:nvPr/>
        </p:nvSpPr>
        <p:spPr>
          <a:xfrm>
            <a:off x="8751567" y="3940627"/>
            <a:ext cx="1432549" cy="293914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B8F0199-9B56-0278-B664-C83C5B949F90}"/>
              </a:ext>
            </a:extLst>
          </p:cNvPr>
          <p:cNvSpPr/>
          <p:nvPr/>
        </p:nvSpPr>
        <p:spPr>
          <a:xfrm>
            <a:off x="1085850" y="1900646"/>
            <a:ext cx="468086" cy="293914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D47204D-79C1-9839-4E27-9F4B97C2CEAA}"/>
              </a:ext>
            </a:extLst>
          </p:cNvPr>
          <p:cNvSpPr txBox="1"/>
          <p:nvPr/>
        </p:nvSpPr>
        <p:spPr>
          <a:xfrm>
            <a:off x="496827" y="1555686"/>
            <a:ext cx="364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1</a:t>
            </a:r>
            <a:endParaRPr lang="en-AU" dirty="0">
              <a:highlight>
                <a:srgbClr val="FFFF00"/>
              </a:highlight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D30B5E6-792F-4F2B-17E7-280F043DD35E}"/>
              </a:ext>
            </a:extLst>
          </p:cNvPr>
          <p:cNvSpPr txBox="1"/>
          <p:nvPr/>
        </p:nvSpPr>
        <p:spPr>
          <a:xfrm>
            <a:off x="6483092" y="1531314"/>
            <a:ext cx="364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2</a:t>
            </a:r>
            <a:endParaRPr lang="en-AU" dirty="0">
              <a:highlight>
                <a:srgbClr val="FFFF00"/>
              </a:highlight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FE0BEFF-618F-F9A7-D075-9124DE7AD3B1}"/>
              </a:ext>
            </a:extLst>
          </p:cNvPr>
          <p:cNvSpPr txBox="1"/>
          <p:nvPr/>
        </p:nvSpPr>
        <p:spPr>
          <a:xfrm>
            <a:off x="10275557" y="2919227"/>
            <a:ext cx="364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3</a:t>
            </a:r>
            <a:endParaRPr lang="en-AU" dirty="0">
              <a:highlight>
                <a:srgbClr val="FFFF00"/>
              </a:highlight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3C08B8E-CD2E-14E8-89BA-ABFD0527C01E}"/>
              </a:ext>
            </a:extLst>
          </p:cNvPr>
          <p:cNvSpPr txBox="1"/>
          <p:nvPr/>
        </p:nvSpPr>
        <p:spPr>
          <a:xfrm>
            <a:off x="10262815" y="3308099"/>
            <a:ext cx="364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4</a:t>
            </a:r>
            <a:endParaRPr lang="en-AU" dirty="0">
              <a:highlight>
                <a:srgbClr val="FFFF00"/>
              </a:highlight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CE070C5-726B-97AE-DEA5-2393533B31EB}"/>
              </a:ext>
            </a:extLst>
          </p:cNvPr>
          <p:cNvSpPr txBox="1"/>
          <p:nvPr/>
        </p:nvSpPr>
        <p:spPr>
          <a:xfrm>
            <a:off x="10184116" y="3886469"/>
            <a:ext cx="364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5</a:t>
            </a:r>
            <a:endParaRPr lang="en-AU" dirty="0">
              <a:highlight>
                <a:srgbClr val="FFFF00"/>
              </a:highlight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D0541DC-7229-5C37-3510-4F31754840BC}"/>
              </a:ext>
            </a:extLst>
          </p:cNvPr>
          <p:cNvSpPr txBox="1"/>
          <p:nvPr/>
        </p:nvSpPr>
        <p:spPr>
          <a:xfrm>
            <a:off x="1319892" y="1555686"/>
            <a:ext cx="364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6</a:t>
            </a:r>
            <a:endParaRPr lang="en-AU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1667582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89C298-6BD7-784E-AE4C-9D4F924CE1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4D7DD-AFCE-4D05-4409-4D768F4FB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156238"/>
            <a:ext cx="11951208" cy="1095620"/>
          </a:xfrm>
        </p:spPr>
        <p:txBody>
          <a:bodyPr>
            <a:noAutofit/>
          </a:bodyPr>
          <a:lstStyle/>
          <a:p>
            <a:pPr algn="just"/>
            <a:r>
              <a:rPr lang="en-US" sz="3000" dirty="0">
                <a:latin typeface="Verdana" panose="020B0604030504040204" pitchFamily="34" charset="0"/>
                <a:ea typeface="Verdana" panose="020B0604030504040204" pitchFamily="34" charset="0"/>
              </a:rPr>
              <a:t>For a selected Intersection (node) identify the intersection type from reality (google maps) and store the information</a:t>
            </a:r>
            <a:endParaRPr lang="en-AU" sz="3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F302D-F28B-50B7-D1E4-FE24E50D70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349830"/>
            <a:ext cx="11676888" cy="5351932"/>
          </a:xfrm>
        </p:spPr>
        <p:txBody>
          <a:bodyPr>
            <a:normAutofit fontScale="92500" lnSpcReduction="10000"/>
          </a:bodyPr>
          <a:lstStyle/>
          <a:p>
            <a:pPr algn="just">
              <a:buFont typeface="+mj-lt"/>
              <a:buAutoNum type="arabicPeriod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In the attribute table “Toggle editing mode” then “Add field”. Set the name to “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Junc_Type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” and Type of Field to “Text” and set the length to “20”. Finally click on save edits.</a:t>
            </a:r>
          </a:p>
          <a:p>
            <a:pPr algn="just">
              <a:buFont typeface="+mj-lt"/>
              <a:buAutoNum type="arabicPeriod"/>
            </a:pPr>
            <a:r>
              <a:rPr lang="en-US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From the “</a:t>
            </a:r>
            <a:r>
              <a:rPr lang="en-US" sz="20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Intersections</a:t>
            </a:r>
            <a:r>
              <a:rPr lang="en-US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” attribute table select an intersection by id (</a:t>
            </a:r>
            <a:r>
              <a:rPr lang="en-US" sz="2000" dirty="0" err="1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JunctionID</a:t>
            </a:r>
            <a:r>
              <a:rPr lang="en-US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is 1) and click on the far-left side of the record. Notice that in the map now this record is now highlighted in bright yellow.</a:t>
            </a:r>
          </a:p>
          <a:p>
            <a:pPr algn="just">
              <a:buFont typeface="+mj-lt"/>
              <a:buAutoNum type="arabicPeriod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Navigate to the highlighted intersection on the map and right click on the intersection point in the map and select “Copy Coordinate” (EPSG:4326).</a:t>
            </a:r>
          </a:p>
          <a:p>
            <a:pPr algn="just">
              <a:buFont typeface="+mj-lt"/>
              <a:buAutoNum type="arabicPeriod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Open a web browser, go to “https://www.google.com/maps” and paste the copied coordinates in the search bar and go to the location. Open Street View using the icon in the bottom right corner of the google map. </a:t>
            </a:r>
          </a:p>
          <a:p>
            <a:pPr algn="just">
              <a:buFont typeface="+mj-lt"/>
              <a:buAutoNum type="arabicPeriod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From the street-view point of view gather relevant information for the intersection, here it would be the Intersection type and record it in the “Intersections” layer attribute table under “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Junc_Type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”. </a:t>
            </a:r>
          </a:p>
          <a:p>
            <a:pPr algn="just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If additional information needs to be recorded for the intersections, based on the information add a field to the “Intersections” layer and repeat steps from 2 to 5 until all intersections are populated.</a:t>
            </a:r>
          </a:p>
        </p:txBody>
      </p:sp>
    </p:spTree>
    <p:extLst>
      <p:ext uri="{BB962C8B-B14F-4D97-AF65-F5344CB8AC3E}">
        <p14:creationId xmlns:p14="http://schemas.microsoft.com/office/powerpoint/2010/main" val="33415371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ED55A6E-5CAD-50DD-C40C-13B00A13A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247" y="1120140"/>
            <a:ext cx="11773505" cy="54330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FBC2C4-1E96-07BC-15D3-D75B976C4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248" y="156238"/>
            <a:ext cx="11826541" cy="1186767"/>
          </a:xfrm>
        </p:spPr>
        <p:txBody>
          <a:bodyPr>
            <a:normAutofit fontScale="90000"/>
          </a:bodyPr>
          <a:lstStyle/>
          <a:p>
            <a:pPr marL="742950" indent="-742950">
              <a:buFont typeface="+mj-lt"/>
              <a:buAutoNum type="arabicPeriod" startAt="2"/>
            </a:pPr>
            <a:r>
              <a:rPr lang="en-US" sz="3300" dirty="0">
                <a:latin typeface="Verdana" panose="020B0604030504040204" pitchFamily="34" charset="0"/>
                <a:ea typeface="Verdana" panose="020B0604030504040204" pitchFamily="34" charset="0"/>
              </a:rPr>
              <a:t>In “Intersections” attribute table select feature JUNC_ID is 1 and click on the far-left side of the record. 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/>
              <a:t> </a:t>
            </a:r>
            <a:endParaRPr lang="en-AU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A7DBA79-5725-5CA5-5EE2-4A819B6AF229}"/>
              </a:ext>
            </a:extLst>
          </p:cNvPr>
          <p:cNvSpPr/>
          <p:nvPr/>
        </p:nvSpPr>
        <p:spPr>
          <a:xfrm>
            <a:off x="5795010" y="4163785"/>
            <a:ext cx="300990" cy="49965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5429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A23C05-1C3C-C8CC-793B-CACFF4E65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3A88A-0C80-A761-78F4-F84782209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156238"/>
            <a:ext cx="11951208" cy="1095620"/>
          </a:xfrm>
        </p:spPr>
        <p:txBody>
          <a:bodyPr>
            <a:noAutofit/>
          </a:bodyPr>
          <a:lstStyle/>
          <a:p>
            <a:pPr algn="just"/>
            <a:r>
              <a:rPr lang="en-US" sz="3000" dirty="0">
                <a:latin typeface="Verdana" panose="020B0604030504040204" pitchFamily="34" charset="0"/>
                <a:ea typeface="Verdana" panose="020B0604030504040204" pitchFamily="34" charset="0"/>
              </a:rPr>
              <a:t>For a selected Intersection (node) identify the intersection type from reality (google maps) and store the information</a:t>
            </a:r>
            <a:endParaRPr lang="en-AU" sz="3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748A4D-6AF8-7A11-B71F-0E38A346E6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349830"/>
            <a:ext cx="11676888" cy="5181599"/>
          </a:xfrm>
        </p:spPr>
        <p:txBody>
          <a:bodyPr>
            <a:normAutofit fontScale="92500" lnSpcReduction="10000"/>
          </a:bodyPr>
          <a:lstStyle/>
          <a:p>
            <a:pPr algn="just">
              <a:buFont typeface="+mj-lt"/>
              <a:buAutoNum type="arabicPeriod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In the attribute table “Toggle editing mode” then “Add field”. Set the name to “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Junc_Type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” and Type of Field to “Text” and set the length to “20”. Finally click on save edits.</a:t>
            </a:r>
          </a:p>
          <a:p>
            <a:pPr algn="just">
              <a:buFont typeface="+mj-lt"/>
              <a:buAutoNum type="arabicPeriod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From the “Intersections” attribute table select an intersection by id (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JunctionID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 is 1) and click on the far-left side of the record. Notice that in the map now this record is now highlighted in bright yellow.</a:t>
            </a:r>
          </a:p>
          <a:p>
            <a:pPr algn="just">
              <a:buFont typeface="+mj-lt"/>
              <a:buAutoNum type="arabicPeriod"/>
            </a:pPr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Navigate to the highlighted intersection on the map and right click on the intersection point in the map and select “</a:t>
            </a:r>
            <a:r>
              <a:rPr lang="en-US" sz="20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Copy Coordinate” (EPSG:4326)</a:t>
            </a:r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algn="just">
              <a:buFont typeface="+mj-lt"/>
              <a:buAutoNum type="arabicPeriod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Open a web browser, go to “https://www.google.com/maps” and paste the copied coordinates in the search bar and go to the location. Open Street View using the icon in the bottom right corner of the google map. </a:t>
            </a:r>
          </a:p>
          <a:p>
            <a:pPr algn="just">
              <a:buFont typeface="+mj-lt"/>
              <a:buAutoNum type="arabicPeriod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From the street-view point of view gather relevant information for the intersection, here it would be the Intersection type and record it in the “Intersections” layer attribute table under “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Junc_Type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”. </a:t>
            </a:r>
          </a:p>
          <a:p>
            <a:pPr algn="just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If additional information needs to be recorded for the intersections, based on the information add a field to the “Intersections” layer and repeat steps from 2 to 5 until all intersections are populated.</a:t>
            </a:r>
          </a:p>
        </p:txBody>
      </p:sp>
    </p:spTree>
    <p:extLst>
      <p:ext uri="{BB962C8B-B14F-4D97-AF65-F5344CB8AC3E}">
        <p14:creationId xmlns:p14="http://schemas.microsoft.com/office/powerpoint/2010/main" val="3280754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1F17EBB-B54B-25C0-3549-43CEA70EC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0430" y="1417320"/>
            <a:ext cx="8492490" cy="5288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FE711E-CF9E-F965-547A-011D847E1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29" y="145938"/>
            <a:ext cx="11854542" cy="1574004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 startAt="3"/>
            </a:pPr>
            <a:r>
              <a:rPr lang="en-US" sz="3000" dirty="0">
                <a:latin typeface="Verdana" panose="020B0604030504040204" pitchFamily="34" charset="0"/>
                <a:ea typeface="Verdana" panose="020B0604030504040204" pitchFamily="34" charset="0"/>
              </a:rPr>
              <a:t>Go to the flashing intersection in the map and right click on the intersection point in the map and select “Copy Coordinates”.</a:t>
            </a:r>
            <a:endParaRPr lang="en-AU" sz="30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773F4D-3D9F-6F00-7A9A-2F5D3C3CB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330" y="2638767"/>
            <a:ext cx="2640330" cy="2123509"/>
          </a:xfrm>
        </p:spPr>
        <p:txBody>
          <a:bodyPr>
            <a:noAutofit/>
          </a:bodyPr>
          <a:lstStyle/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The copied coordinates : </a:t>
            </a:r>
          </a:p>
          <a:p>
            <a:pPr marL="0" indent="0"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-27.4752798,</a:t>
            </a:r>
          </a:p>
          <a:p>
            <a:pPr marL="0" indent="0"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153.0265207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61FADC4-0367-46B0-D503-9D5127048A85}"/>
              </a:ext>
            </a:extLst>
          </p:cNvPr>
          <p:cNvCxnSpPr>
            <a:cxnSpLocks/>
          </p:cNvCxnSpPr>
          <p:nvPr/>
        </p:nvCxnSpPr>
        <p:spPr>
          <a:xfrm flipH="1" flipV="1">
            <a:off x="2640330" y="4273940"/>
            <a:ext cx="1840230" cy="1635370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4AB5A35-B7F0-F786-4BE1-BB0B545A4AB6}"/>
              </a:ext>
            </a:extLst>
          </p:cNvPr>
          <p:cNvCxnSpPr>
            <a:cxnSpLocks/>
          </p:cNvCxnSpPr>
          <p:nvPr/>
        </p:nvCxnSpPr>
        <p:spPr>
          <a:xfrm>
            <a:off x="2914650" y="3851910"/>
            <a:ext cx="4434840" cy="114300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23091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1F6BD4-2230-E916-A07E-660CB89633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86818-901D-15DF-F474-A7554BC5E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156238"/>
            <a:ext cx="11951208" cy="1095620"/>
          </a:xfrm>
        </p:spPr>
        <p:txBody>
          <a:bodyPr>
            <a:noAutofit/>
          </a:bodyPr>
          <a:lstStyle/>
          <a:p>
            <a:pPr algn="just"/>
            <a:r>
              <a:rPr lang="en-US" sz="3000" dirty="0">
                <a:latin typeface="Verdana" panose="020B0604030504040204" pitchFamily="34" charset="0"/>
                <a:ea typeface="Verdana" panose="020B0604030504040204" pitchFamily="34" charset="0"/>
              </a:rPr>
              <a:t>For a selected Intersection (node) identify the intersection type from reality (google maps) and store the information</a:t>
            </a:r>
            <a:endParaRPr lang="en-AU" sz="3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570EB-0871-F5EA-E88E-FAA57A2B4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349830"/>
            <a:ext cx="11676888" cy="5181599"/>
          </a:xfrm>
        </p:spPr>
        <p:txBody>
          <a:bodyPr>
            <a:normAutofit fontScale="92500" lnSpcReduction="10000"/>
          </a:bodyPr>
          <a:lstStyle/>
          <a:p>
            <a:pPr algn="just">
              <a:buFont typeface="+mj-lt"/>
              <a:buAutoNum type="arabicPeriod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In the attribute table “Toggle editing mode” then “Add field”. Set the name to “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Junc_Type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” and Type of Field to “Text” and set the length to “20”. Finally click on save edits.</a:t>
            </a:r>
          </a:p>
          <a:p>
            <a:pPr algn="just">
              <a:buFont typeface="+mj-lt"/>
              <a:buAutoNum type="arabicPeriod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From the “Intersections” attribute table select an intersection by id (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JunctionID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 is 1) and click on the far-left side of the record. Notice that in the map now this record is now highlighted in bright yellow.</a:t>
            </a:r>
          </a:p>
          <a:p>
            <a:pPr algn="just">
              <a:buFont typeface="+mj-lt"/>
              <a:buAutoNum type="arabicPeriod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Navigate to the highlighted intersection on the map and right click on the intersection point in the map and select “Copy Coordinate” (EPSG:4326).</a:t>
            </a:r>
          </a:p>
          <a:p>
            <a:pPr algn="just">
              <a:buFont typeface="+mj-lt"/>
              <a:buAutoNum type="arabicPeriod"/>
            </a:pPr>
            <a:r>
              <a:rPr lang="en-US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Open a web browser, go to “</a:t>
            </a:r>
            <a:r>
              <a:rPr lang="en-US" sz="20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https://www.google.com/maps</a:t>
            </a:r>
            <a:r>
              <a:rPr lang="en-US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” and paste the copied coordinates in the search bar and go to the location. Open Street View using the icon in the bottom right corner of the google map.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just">
              <a:buFont typeface="+mj-lt"/>
              <a:buAutoNum type="arabicPeriod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From the street-view point of view gather relevant information for the intersection, here it would be the Intersection type and record it in the “Intersections” layer attribute table under “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Junc_Type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”. </a:t>
            </a:r>
          </a:p>
          <a:p>
            <a:pPr algn="just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If additional information needs to be recorded for the intersections, based on the information add a field to the “Intersections” layer and repeat steps from 2 to 5 until all intersections are populated.</a:t>
            </a:r>
          </a:p>
          <a:p>
            <a:pPr>
              <a:buFont typeface="+mj-lt"/>
              <a:buAutoNum type="arabicPeriod"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78500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F9E8FEC-C02F-173D-02C9-C225B30A1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982" y="2073502"/>
            <a:ext cx="8384721" cy="44691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EDBC53-8B55-547B-F90A-2E952B6A8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86" y="141513"/>
            <a:ext cx="11832771" cy="1931989"/>
          </a:xfrm>
        </p:spPr>
        <p:txBody>
          <a:bodyPr>
            <a:noAutofit/>
          </a:bodyPr>
          <a:lstStyle/>
          <a:p>
            <a:pPr marL="742950" indent="-742950" algn="just">
              <a:buFont typeface="+mj-lt"/>
              <a:buAutoNum type="arabicPeriod" startAt="4"/>
            </a:pPr>
            <a:r>
              <a:rPr lang="en-US" sz="3000" dirty="0">
                <a:latin typeface="Verdana" panose="020B0604030504040204" pitchFamily="34" charset="0"/>
                <a:ea typeface="Verdana" panose="020B0604030504040204" pitchFamily="34" charset="0"/>
              </a:rPr>
              <a:t>Open a web browser, go to </a:t>
            </a:r>
            <a:r>
              <a:rPr lang="en-US" sz="3000" dirty="0" err="1">
                <a:latin typeface="Verdana" panose="020B0604030504040204" pitchFamily="34" charset="0"/>
                <a:ea typeface="Verdana" panose="020B0604030504040204" pitchFamily="34" charset="0"/>
              </a:rPr>
              <a:t>google.maps</a:t>
            </a:r>
            <a:r>
              <a:rPr lang="en-US" sz="3000" dirty="0">
                <a:latin typeface="Verdana" panose="020B0604030504040204" pitchFamily="34" charset="0"/>
                <a:ea typeface="Verdana" panose="020B0604030504040204" pitchFamily="34" charset="0"/>
              </a:rPr>
              <a:t> and paste the copied coordinates in the search bar and select the street view window in the bottom right corner of the google map</a:t>
            </a:r>
            <a:endParaRPr lang="en-AU" sz="30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1FD3DDB-6B9F-4D53-882F-6961E84A90F6}"/>
              </a:ext>
            </a:extLst>
          </p:cNvPr>
          <p:cNvSpPr/>
          <p:nvPr/>
        </p:nvSpPr>
        <p:spPr>
          <a:xfrm>
            <a:off x="5834743" y="4145824"/>
            <a:ext cx="522514" cy="489857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1F09CE4-9EB5-4DB7-0E47-AFDC88DAABCA}"/>
              </a:ext>
            </a:extLst>
          </p:cNvPr>
          <p:cNvCxnSpPr>
            <a:cxnSpLocks/>
            <a:endCxn id="3" idx="1"/>
          </p:cNvCxnSpPr>
          <p:nvPr/>
        </p:nvCxnSpPr>
        <p:spPr>
          <a:xfrm>
            <a:off x="2273481" y="2971800"/>
            <a:ext cx="3637782" cy="1245762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D5B4AA19-52AE-1EE8-18E1-0FF833B1CAE9}"/>
              </a:ext>
            </a:extLst>
          </p:cNvPr>
          <p:cNvSpPr/>
          <p:nvPr/>
        </p:nvSpPr>
        <p:spPr>
          <a:xfrm rot="5400000">
            <a:off x="7685859" y="5742213"/>
            <a:ext cx="658511" cy="659707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886595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B8DAD-467C-6271-F7DB-305403907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038" y="175225"/>
            <a:ext cx="8415528" cy="607027"/>
          </a:xfrm>
        </p:spPr>
        <p:txBody>
          <a:bodyPr>
            <a:no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Navigating QGIS</a:t>
            </a:r>
            <a:endParaRPr lang="en-A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Content Placeholder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3B4270D-8A52-1ED2-2183-25E3C50A30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38" y="782252"/>
            <a:ext cx="10953847" cy="5900523"/>
          </a:xfr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2B8CCCC-FF50-C2C4-5ADA-7E47E80072B2}"/>
              </a:ext>
            </a:extLst>
          </p:cNvPr>
          <p:cNvCxnSpPr>
            <a:cxnSpLocks/>
          </p:cNvCxnSpPr>
          <p:nvPr/>
        </p:nvCxnSpPr>
        <p:spPr>
          <a:xfrm flipH="1">
            <a:off x="1436915" y="2667000"/>
            <a:ext cx="1262742" cy="2177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E00A41A-CC6A-39F8-DC14-CEA7A36517E6}"/>
              </a:ext>
            </a:extLst>
          </p:cNvPr>
          <p:cNvCxnSpPr>
            <a:cxnSpLocks/>
          </p:cNvCxnSpPr>
          <p:nvPr/>
        </p:nvCxnSpPr>
        <p:spPr>
          <a:xfrm flipH="1">
            <a:off x="1306287" y="4865914"/>
            <a:ext cx="1262742" cy="2177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956CDF5-0F1F-AC48-7C90-8BEA4D35E7A8}"/>
              </a:ext>
            </a:extLst>
          </p:cNvPr>
          <p:cNvCxnSpPr>
            <a:cxnSpLocks/>
          </p:cNvCxnSpPr>
          <p:nvPr/>
        </p:nvCxnSpPr>
        <p:spPr>
          <a:xfrm flipH="1" flipV="1">
            <a:off x="9144000" y="1284514"/>
            <a:ext cx="1306286" cy="7402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A4BDD06-AD24-3B30-9DE7-E8DC06AE9943}"/>
              </a:ext>
            </a:extLst>
          </p:cNvPr>
          <p:cNvSpPr txBox="1"/>
          <p:nvPr/>
        </p:nvSpPr>
        <p:spPr>
          <a:xfrm>
            <a:off x="2699657" y="2492830"/>
            <a:ext cx="1785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Contents Pane</a:t>
            </a:r>
            <a:endParaRPr lang="en-A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FE9C69-9E83-5589-BEF7-55C7929C008A}"/>
              </a:ext>
            </a:extLst>
          </p:cNvPr>
          <p:cNvSpPr txBox="1"/>
          <p:nvPr/>
        </p:nvSpPr>
        <p:spPr>
          <a:xfrm>
            <a:off x="2569029" y="4627790"/>
            <a:ext cx="1785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Layer Pane</a:t>
            </a:r>
            <a:endParaRPr lang="en-A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92CC2B-7852-11DB-38EA-48FD57E366DD}"/>
              </a:ext>
            </a:extLst>
          </p:cNvPr>
          <p:cNvSpPr txBox="1"/>
          <p:nvPr/>
        </p:nvSpPr>
        <p:spPr>
          <a:xfrm>
            <a:off x="10036628" y="2024743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Tool bar</a:t>
            </a:r>
            <a:endParaRPr lang="en-AU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954F4C1-B2FA-9731-DA82-1F9D868A724F}"/>
              </a:ext>
            </a:extLst>
          </p:cNvPr>
          <p:cNvSpPr/>
          <p:nvPr/>
        </p:nvSpPr>
        <p:spPr>
          <a:xfrm>
            <a:off x="5127171" y="3429000"/>
            <a:ext cx="2547258" cy="5116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User Interface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8797537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D22E3E-AE14-0516-A9DC-16F25D4F5F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D0402CB-53FE-932C-B114-29EF1FEEB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224" y="2073502"/>
            <a:ext cx="6215156" cy="35031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F6D87-59C2-9CBE-4B29-7E5AD6D722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9180" y="3429001"/>
            <a:ext cx="7068596" cy="32874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6A835B-5B3B-8407-7FD0-199040DE1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86" y="141513"/>
            <a:ext cx="11832771" cy="1931989"/>
          </a:xfrm>
        </p:spPr>
        <p:txBody>
          <a:bodyPr>
            <a:noAutofit/>
          </a:bodyPr>
          <a:lstStyle/>
          <a:p>
            <a:pPr marL="742950" indent="-742950" algn="just">
              <a:buFont typeface="+mj-lt"/>
              <a:buAutoNum type="arabicPeriod" startAt="4"/>
            </a:pPr>
            <a:r>
              <a:rPr lang="en-US" sz="3000" dirty="0">
                <a:latin typeface="Verdana" panose="020B0604030504040204" pitchFamily="34" charset="0"/>
                <a:ea typeface="Verdana" panose="020B0604030504040204" pitchFamily="34" charset="0"/>
              </a:rPr>
              <a:t>Open a web browser, go to </a:t>
            </a:r>
            <a:r>
              <a:rPr lang="en-US" sz="3000" dirty="0" err="1">
                <a:latin typeface="Verdana" panose="020B0604030504040204" pitchFamily="34" charset="0"/>
                <a:ea typeface="Verdana" panose="020B0604030504040204" pitchFamily="34" charset="0"/>
              </a:rPr>
              <a:t>google.maps</a:t>
            </a:r>
            <a:r>
              <a:rPr lang="en-US" sz="3000" dirty="0">
                <a:latin typeface="Verdana" panose="020B0604030504040204" pitchFamily="34" charset="0"/>
                <a:ea typeface="Verdana" panose="020B0604030504040204" pitchFamily="34" charset="0"/>
              </a:rPr>
              <a:t> and paste the copied coordinates in the search bar and select the street view window in the bottom right corner of the google map</a:t>
            </a:r>
            <a:endParaRPr lang="en-AU" sz="3000" dirty="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A9E61A9-A69A-56B1-B105-1898BC20383F}"/>
              </a:ext>
            </a:extLst>
          </p:cNvPr>
          <p:cNvCxnSpPr>
            <a:cxnSpLocks/>
          </p:cNvCxnSpPr>
          <p:nvPr/>
        </p:nvCxnSpPr>
        <p:spPr>
          <a:xfrm>
            <a:off x="4631871" y="3938039"/>
            <a:ext cx="4877889" cy="1773829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62856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11FFF8A-61B6-0B3C-67BA-047C77D51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630" y="363856"/>
            <a:ext cx="8305800" cy="649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rm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4000" b="1" kern="0" dirty="0">
                <a:latin typeface="Verdana" panose="020B0604030504040204" pitchFamily="34" charset="0"/>
                <a:ea typeface="Verdana" panose="020B0604030504040204" pitchFamily="34" charset="0"/>
              </a:rPr>
              <a:t>Node Functional Type</a:t>
            </a:r>
          </a:p>
          <a:p>
            <a:pPr marL="800100" lvl="1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endParaRPr lang="en-US" sz="3600" b="1" kern="0" dirty="0">
              <a:latin typeface="+mn-lt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EE4804E-600D-2A81-CE8F-C8750E0FAF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9673479"/>
              </p:ext>
            </p:extLst>
          </p:nvPr>
        </p:nvGraphicFramePr>
        <p:xfrm>
          <a:off x="2400300" y="1693545"/>
          <a:ext cx="6705600" cy="444817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2887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168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545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Record Type</a:t>
                      </a: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Description</a:t>
                      </a:r>
                    </a:p>
                  </a:txBody>
                  <a:tcPr marL="28575" marR="28575" marT="28575" marB="2857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5453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</a:t>
                      </a: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No Control</a:t>
                      </a:r>
                    </a:p>
                  </a:txBody>
                  <a:tcPr marL="28575" marR="28575" marT="28575" marB="2857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5453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Yield Sign</a:t>
                      </a:r>
                    </a:p>
                  </a:txBody>
                  <a:tcPr marL="28575" marR="28575" marT="28575" marB="2857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5453"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</a:t>
                      </a: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4-Way Stop Sign</a:t>
                      </a:r>
                    </a:p>
                  </a:txBody>
                  <a:tcPr marL="28575" marR="28575" marT="28575" marB="2857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5453"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</a:t>
                      </a: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Pre-Timed Signal Control</a:t>
                      </a:r>
                    </a:p>
                  </a:txBody>
                  <a:tcPr marL="28575" marR="28575" marT="28575" marB="2857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5453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</a:t>
                      </a:r>
                    </a:p>
                  </a:txBody>
                  <a:tcPr marL="28575" marR="28575" marT="28575" marB="28575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Actuated Signal Control</a:t>
                      </a:r>
                    </a:p>
                  </a:txBody>
                  <a:tcPr marL="28575" marR="28575" marT="28575" marB="28575"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5453"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</a:t>
                      </a: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2-Way Stop Sign</a:t>
                      </a:r>
                    </a:p>
                  </a:txBody>
                  <a:tcPr marL="28575" marR="28575" marT="28575" marB="2857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TextBox 8">
            <a:extLst>
              <a:ext uri="{FF2B5EF4-FFF2-40B4-BE49-F238E27FC236}">
                <a16:creationId xmlns:a16="http://schemas.microsoft.com/office/drawing/2014/main" id="{69111567-1081-2C50-2224-4AFA3013C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1013817"/>
            <a:ext cx="3581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000" b="1" dirty="0" err="1">
                <a:latin typeface="Verdana" panose="020B0604030504040204" pitchFamily="34" charset="0"/>
                <a:ea typeface="Verdana" panose="020B0604030504040204" pitchFamily="34" charset="0"/>
              </a:rPr>
              <a:t>DynusT</a:t>
            </a:r>
            <a:endParaRPr lang="en-US" sz="3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5595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8FAFD4-7B6B-4694-1163-ABC09524E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DD3E2-6707-3229-EAE6-F1554F785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156238"/>
            <a:ext cx="11951208" cy="1095620"/>
          </a:xfrm>
        </p:spPr>
        <p:txBody>
          <a:bodyPr>
            <a:noAutofit/>
          </a:bodyPr>
          <a:lstStyle/>
          <a:p>
            <a:pPr algn="just"/>
            <a:r>
              <a:rPr lang="en-US" sz="3000" dirty="0">
                <a:latin typeface="Verdana" panose="020B0604030504040204" pitchFamily="34" charset="0"/>
                <a:ea typeface="Verdana" panose="020B0604030504040204" pitchFamily="34" charset="0"/>
              </a:rPr>
              <a:t>For a selected Intersection (node) identify the intersection type from reality (google maps) and store the information</a:t>
            </a:r>
            <a:endParaRPr lang="en-AU" sz="3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9107E5-5CAF-CDBD-6355-C758E7B8EA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349830"/>
            <a:ext cx="11676888" cy="5351932"/>
          </a:xfrm>
        </p:spPr>
        <p:txBody>
          <a:bodyPr>
            <a:normAutofit fontScale="85000" lnSpcReduction="20000"/>
          </a:bodyPr>
          <a:lstStyle/>
          <a:p>
            <a:pPr algn="just">
              <a:buFont typeface="+mj-lt"/>
              <a:buAutoNum type="arabicPeriod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In the attribute table “Toggle editing mode” then “Add field”. Set the name to “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Junc_Type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” and Type of Field to “Text” and set the length to “20”. Finally click on save edits.</a:t>
            </a:r>
          </a:p>
          <a:p>
            <a:pPr algn="just">
              <a:buFont typeface="+mj-lt"/>
              <a:buAutoNum type="arabicPeriod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From the “Intersections” attribute table select an intersection by id (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JunctionID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is 1) and click on the far-left side of the record. Notice that in the map now this record is now highlighted in bright yellow.</a:t>
            </a:r>
          </a:p>
          <a:p>
            <a:pPr algn="just">
              <a:buFont typeface="+mj-lt"/>
              <a:buAutoNum type="arabicPeriod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Navigate to the highlighted intersection on the map and right click on the intersection point in the map and select “Copy Coordinate” (EPSG:4326).</a:t>
            </a:r>
          </a:p>
          <a:p>
            <a:pPr algn="just">
              <a:buFont typeface="+mj-lt"/>
              <a:buAutoNum type="arabicPeriod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Open a web browser, go to “https://www.google.com/maps” and paste the copied coordinates in the search bar and go to the location. Open Street View using the icon in the bottom right corner of the google map. </a:t>
            </a:r>
          </a:p>
          <a:p>
            <a:pPr algn="just">
              <a:buFont typeface="+mj-lt"/>
              <a:buAutoNum type="arabicPeriod"/>
            </a:pPr>
            <a:r>
              <a:rPr lang="en-US" sz="2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From the street-view point of view gather relevant information for the intersection, here it would be the Intersection type and record it in the “</a:t>
            </a:r>
            <a:r>
              <a:rPr lang="en-US" sz="24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Intersections</a:t>
            </a:r>
            <a:r>
              <a:rPr lang="en-US" sz="2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” layer attribute table under “</a:t>
            </a:r>
            <a:r>
              <a:rPr lang="en-US" sz="2400" dirty="0" err="1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Junc_Type</a:t>
            </a:r>
            <a:r>
              <a:rPr lang="en-US" sz="2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”. </a:t>
            </a:r>
          </a:p>
          <a:p>
            <a:pPr algn="just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If additional information needs to be recorded for the intersections, based on the information add a field to the “Intersections” layer and repeat steps from 2 to 5 until all intersections are populated.</a:t>
            </a:r>
          </a:p>
          <a:p>
            <a:pPr>
              <a:buFont typeface="+mj-lt"/>
              <a:buAutoNum type="arabicPeriod"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36395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B23DD63-D9B4-C1D9-24E8-E7D96C7EDC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81" y="2697479"/>
            <a:ext cx="4963218" cy="38998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F9E5BA-A3D7-050A-C0B8-2E559CFE2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1247" y="2281545"/>
            <a:ext cx="4963218" cy="44202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90AF88-E60C-27C4-596C-A41E03E62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6238"/>
            <a:ext cx="12192000" cy="2541242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 startAt="5"/>
            </a:pPr>
            <a:r>
              <a:rPr lang="en-US" sz="3000" dirty="0">
                <a:latin typeface="Verdana" panose="020B0604030504040204" pitchFamily="34" charset="0"/>
                <a:ea typeface="Verdana" panose="020B0604030504040204" pitchFamily="34" charset="0"/>
              </a:rPr>
              <a:t>From the street view gather relevant information for the intersection and record it in the attribute table of “Intersections” layer</a:t>
            </a:r>
            <a:br>
              <a:rPr lang="en-US" sz="30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Double click on cell adjacent to the relevant </a:t>
            </a:r>
            <a:r>
              <a:rPr lang="en-US" sz="2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JunctionID</a:t>
            </a:r>
            <a:r>
              <a:rPr lang="en-US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is 1 under the field “</a:t>
            </a:r>
            <a:r>
              <a:rPr lang="en-US" sz="2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Junc_Type</a:t>
            </a:r>
            <a:r>
              <a:rPr lang="en-US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” and type “” and save the attribute table and QGIS project </a:t>
            </a:r>
            <a:br>
              <a:rPr lang="en-US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(Ctrl + S)</a:t>
            </a:r>
            <a:endParaRPr lang="en-AU" sz="22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55651C0-AF46-DC0D-C030-18C0F0FACB1C}"/>
              </a:ext>
            </a:extLst>
          </p:cNvPr>
          <p:cNvSpPr/>
          <p:nvPr/>
        </p:nvSpPr>
        <p:spPr>
          <a:xfrm>
            <a:off x="4560570" y="3293473"/>
            <a:ext cx="1223010" cy="58782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BEE7308-E001-472D-0E9C-54AE3A468B4F}"/>
              </a:ext>
            </a:extLst>
          </p:cNvPr>
          <p:cNvSpPr/>
          <p:nvPr/>
        </p:nvSpPr>
        <p:spPr>
          <a:xfrm>
            <a:off x="10538460" y="3135086"/>
            <a:ext cx="1545772" cy="58782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248516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74C1863-FE26-BAED-623D-E8446FD16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510" y="2320290"/>
            <a:ext cx="10161270" cy="43853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88107E-EAC8-811A-797C-B493AD389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310" y="152400"/>
            <a:ext cx="11761470" cy="876300"/>
          </a:xfrm>
        </p:spPr>
        <p:txBody>
          <a:bodyPr>
            <a:noAutofit/>
          </a:bodyPr>
          <a:lstStyle/>
          <a:p>
            <a:r>
              <a:rPr lang="en-US" sz="4000" dirty="0">
                <a:latin typeface="Verdana" panose="020B0604030504040204" pitchFamily="34" charset="0"/>
                <a:ea typeface="Verdana" panose="020B0604030504040204" pitchFamily="34" charset="0"/>
              </a:rPr>
              <a:t>Save QGIS project and keep the spatial data</a:t>
            </a:r>
            <a:endParaRPr lang="en-AU" sz="4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B2946E-811A-3095-B88A-828AA41AD4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310" y="925831"/>
            <a:ext cx="11761470" cy="1394459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</a:rPr>
              <a:t>Plugins &gt; Manage and Install Plugins &gt; Search “</a:t>
            </a:r>
            <a:r>
              <a:rPr lang="en-US" sz="2200" dirty="0" err="1">
                <a:latin typeface="Verdana" panose="020B0604030504040204" pitchFamily="34" charset="0"/>
                <a:ea typeface="Verdana" panose="020B0604030504040204" pitchFamily="34" charset="0"/>
              </a:rPr>
              <a:t>QPackage</a:t>
            </a: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</a:rPr>
              <a:t>” &gt; install the plugin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</a:rPr>
              <a:t>Plugins &gt; </a:t>
            </a:r>
            <a:r>
              <a:rPr lang="en-US" sz="2200" dirty="0" err="1">
                <a:latin typeface="Verdana" panose="020B0604030504040204" pitchFamily="34" charset="0"/>
                <a:ea typeface="Verdana" panose="020B0604030504040204" pitchFamily="34" charset="0"/>
              </a:rPr>
              <a:t>QPackage</a:t>
            </a: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</a:rPr>
              <a:t> &gt; Click on all relevant layers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</a:rPr>
              <a:t>Set Destination Folder “Maps” and click on “Copy the layers”</a:t>
            </a:r>
            <a:endParaRPr lang="en-AU" sz="2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3872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E58DD-037A-0544-F6ED-3178FCF20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" y="609599"/>
            <a:ext cx="11636827" cy="957943"/>
          </a:xfrm>
        </p:spPr>
        <p:txBody>
          <a:bodyPr>
            <a:norm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Data provided for the presentation and course</a:t>
            </a:r>
            <a:endParaRPr lang="en-A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04DBC-DD9A-F40F-E019-18B61E65D1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681617"/>
            <a:ext cx="11269980" cy="4261983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For this presentation ‘</a:t>
            </a:r>
            <a:r>
              <a:rPr lang="en-AU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QSC_Extracted_Data</a:t>
            </a:r>
            <a:r>
              <a:rPr lang="en-AU" sz="2400" dirty="0">
                <a:latin typeface="Verdana" panose="020B0604030504040204" pitchFamily="34" charset="0"/>
                <a:ea typeface="Verdana" panose="020B0604030504040204" pitchFamily="34" charset="0"/>
              </a:rPr>
              <a:t>’ contains Queensland roads and tracks data.</a:t>
            </a:r>
          </a:p>
          <a:p>
            <a:r>
              <a:rPr lang="en-AU" sz="2400" dirty="0">
                <a:latin typeface="Verdana" panose="020B0604030504040204" pitchFamily="34" charset="0"/>
                <a:ea typeface="Verdana" panose="020B0604030504040204" pitchFamily="34" charset="0"/>
              </a:rPr>
              <a:t>For this course ‘</a:t>
            </a:r>
            <a:r>
              <a:rPr lang="en-AU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SEQ_Roads_Tracks_QGIS</a:t>
            </a:r>
            <a:r>
              <a:rPr lang="en-AU" sz="2400" dirty="0">
                <a:latin typeface="Verdana" panose="020B0604030504040204" pitchFamily="34" charset="0"/>
                <a:ea typeface="Verdana" panose="020B0604030504040204" pitchFamily="34" charset="0"/>
              </a:rPr>
              <a:t>” is the QGIS project which contains spatial data for the links, intersections, links associated with intersections as separate layers named as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AU" sz="2400" dirty="0">
                <a:latin typeface="Verdana" panose="020B0604030504040204" pitchFamily="34" charset="0"/>
                <a:ea typeface="Verdana" panose="020B0604030504040204" pitchFamily="34" charset="0"/>
              </a:rPr>
              <a:t>“</a:t>
            </a:r>
            <a:r>
              <a:rPr lang="en-AU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SEQ_roads_tracks</a:t>
            </a:r>
            <a:r>
              <a:rPr lang="en-AU" sz="2400" dirty="0">
                <a:latin typeface="Verdana" panose="020B0604030504040204" pitchFamily="34" charset="0"/>
                <a:ea typeface="Verdana" panose="020B0604030504040204" pitchFamily="34" charset="0"/>
              </a:rPr>
              <a:t>”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AU" sz="2400" dirty="0">
                <a:latin typeface="Verdana" panose="020B0604030504040204" pitchFamily="34" charset="0"/>
                <a:ea typeface="Verdana" panose="020B0604030504040204" pitchFamily="34" charset="0"/>
              </a:rPr>
              <a:t>“</a:t>
            </a:r>
            <a:r>
              <a:rPr lang="en-AU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SEQ_Intersection</a:t>
            </a:r>
            <a:r>
              <a:rPr lang="en-AU" sz="2400" dirty="0">
                <a:latin typeface="Verdana" panose="020B0604030504040204" pitchFamily="34" charset="0"/>
                <a:ea typeface="Verdana" panose="020B0604030504040204" pitchFamily="34" charset="0"/>
              </a:rPr>
              <a:t>” and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AU" sz="2400" dirty="0">
                <a:latin typeface="Verdana" panose="020B0604030504040204" pitchFamily="34" charset="0"/>
                <a:ea typeface="Verdana" panose="020B0604030504040204" pitchFamily="34" charset="0"/>
              </a:rPr>
              <a:t>“</a:t>
            </a:r>
            <a:r>
              <a:rPr lang="en-AU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SEQ_Intersection_Links</a:t>
            </a:r>
            <a:r>
              <a:rPr lang="en-AU" sz="2400" dirty="0">
                <a:latin typeface="Verdana" panose="020B0604030504040204" pitchFamily="34" charset="0"/>
                <a:ea typeface="Verdana" panose="020B0604030504040204" pitchFamily="34" charset="0"/>
              </a:rPr>
              <a:t>”, </a:t>
            </a:r>
          </a:p>
          <a:p>
            <a:pPr marL="457200" lvl="1" indent="0">
              <a:buNone/>
            </a:pPr>
            <a:r>
              <a:rPr lang="en-AU" sz="2400" dirty="0">
                <a:latin typeface="Verdana" panose="020B0604030504040204" pitchFamily="34" charset="0"/>
                <a:ea typeface="Verdana" panose="020B0604030504040204" pitchFamily="34" charset="0"/>
              </a:rPr>
              <a:t>respectively. </a:t>
            </a:r>
          </a:p>
          <a:p>
            <a:pPr lvl="1"/>
            <a:endParaRPr lang="en-AU" sz="2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4653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1241C-851F-FEED-2E98-241248745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7935" y="2492828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en-US" sz="8000" dirty="0">
                <a:latin typeface="Verdana" panose="020B0604030504040204" pitchFamily="34" charset="0"/>
                <a:ea typeface="Verdana" panose="020B0604030504040204" pitchFamily="34" charset="0"/>
              </a:rPr>
              <a:t>Thank You!</a:t>
            </a:r>
            <a:endParaRPr lang="en-AU" sz="8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7884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3C701-0334-8155-DF8E-417BE5344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298" y="153369"/>
            <a:ext cx="10515600" cy="613283"/>
          </a:xfrm>
        </p:spPr>
        <p:txBody>
          <a:bodyPr>
            <a:no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QGIS Project</a:t>
            </a:r>
            <a:endParaRPr lang="en-A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Content Placeholder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F14AF39-C884-6EE4-30DD-0B498BE788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8" y="914400"/>
            <a:ext cx="11625942" cy="5704114"/>
          </a:xfrm>
        </p:spPr>
      </p:pic>
    </p:spTree>
    <p:extLst>
      <p:ext uri="{BB962C8B-B14F-4D97-AF65-F5344CB8AC3E}">
        <p14:creationId xmlns:p14="http://schemas.microsoft.com/office/powerpoint/2010/main" val="3319525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0AFC33B-0532-D4CC-E834-36BD50E57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371" y="172455"/>
            <a:ext cx="11800116" cy="927002"/>
          </a:xfrm>
        </p:spPr>
        <p:txBody>
          <a:bodyPr>
            <a:no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New QGIS Project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Save button &gt; “Select a Location” &gt; Create a folder &gt; Enter the name “</a:t>
            </a:r>
            <a:r>
              <a:rPr lang="en-US" sz="2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QLD_Map</a:t>
            </a:r>
            <a:r>
              <a:rPr lang="en-US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”</a:t>
            </a:r>
            <a:endParaRPr lang="en-A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0BAC84E-DA9E-90D1-547D-567053DBE0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300580"/>
            <a:ext cx="11114314" cy="5384965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904F3A1-680A-06B9-78E7-C2FCB23F30B9}"/>
              </a:ext>
            </a:extLst>
          </p:cNvPr>
          <p:cNvCxnSpPr>
            <a:cxnSpLocks/>
          </p:cNvCxnSpPr>
          <p:nvPr/>
        </p:nvCxnSpPr>
        <p:spPr>
          <a:xfrm>
            <a:off x="990600" y="1676400"/>
            <a:ext cx="2068286" cy="1371600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1688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FBF69AA-E597-4AAF-BC43-6AC7B21CA2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6" y="832204"/>
            <a:ext cx="11854543" cy="58785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7C3405-4C57-BECD-20DE-C3B99820B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346"/>
            <a:ext cx="10515600" cy="649858"/>
          </a:xfrm>
        </p:spPr>
        <p:txBody>
          <a:bodyPr>
            <a:no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QGIS Project</a:t>
            </a:r>
            <a:endParaRPr lang="en-A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86B3E43-69CE-0D42-AC91-7D094BB475F3}"/>
              </a:ext>
            </a:extLst>
          </p:cNvPr>
          <p:cNvCxnSpPr>
            <a:cxnSpLocks/>
          </p:cNvCxnSpPr>
          <p:nvPr/>
        </p:nvCxnSpPr>
        <p:spPr>
          <a:xfrm>
            <a:off x="1861457" y="1077686"/>
            <a:ext cx="1480457" cy="990598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0835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7F96DE44-EE97-4707-6C5C-5B51774242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6458925-21BB-D593-2334-6CCF535B24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6" y="832204"/>
            <a:ext cx="11854543" cy="58785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3B5709-864B-7B45-E6C2-0F9878530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346"/>
            <a:ext cx="10515600" cy="649858"/>
          </a:xfrm>
        </p:spPr>
        <p:txBody>
          <a:bodyPr>
            <a:no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QGIS Project</a:t>
            </a:r>
            <a:endParaRPr lang="en-A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6A0F11D-37E6-BEB9-D3D9-54DFB4E336EC}"/>
              </a:ext>
            </a:extLst>
          </p:cNvPr>
          <p:cNvCxnSpPr>
            <a:cxnSpLocks/>
          </p:cNvCxnSpPr>
          <p:nvPr/>
        </p:nvCxnSpPr>
        <p:spPr>
          <a:xfrm>
            <a:off x="1861457" y="1077686"/>
            <a:ext cx="1480457" cy="990598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2B2054F-B061-AC67-8731-080778B227E4}"/>
              </a:ext>
            </a:extLst>
          </p:cNvPr>
          <p:cNvCxnSpPr>
            <a:cxnSpLocks/>
          </p:cNvCxnSpPr>
          <p:nvPr/>
        </p:nvCxnSpPr>
        <p:spPr>
          <a:xfrm flipH="1" flipV="1">
            <a:off x="3712029" y="1077686"/>
            <a:ext cx="2558142" cy="849085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9048039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5248</TotalTime>
  <Words>2878</Words>
  <Application>Microsoft Office PowerPoint</Application>
  <PresentationFormat>Widescreen</PresentationFormat>
  <Paragraphs>180</Paragraphs>
  <Slides>56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3" baseType="lpstr">
      <vt:lpstr>Aptos</vt:lpstr>
      <vt:lpstr>Arial</vt:lpstr>
      <vt:lpstr>Calibri</vt:lpstr>
      <vt:lpstr>Trebuchet MS</vt:lpstr>
      <vt:lpstr>Verdana</vt:lpstr>
      <vt:lpstr>Wingdings 3</vt:lpstr>
      <vt:lpstr>Facet</vt:lpstr>
      <vt:lpstr>Introduction  to QGIS  for Transport  Applications</vt:lpstr>
      <vt:lpstr>Content</vt:lpstr>
      <vt:lpstr>What can you do with QGIS?</vt:lpstr>
      <vt:lpstr>How to access QGIS in QUT labs ?</vt:lpstr>
      <vt:lpstr>Navigating QGIS</vt:lpstr>
      <vt:lpstr>QGIS Project</vt:lpstr>
      <vt:lpstr>New QGIS Project Save button &gt; “Select a Location” &gt; Create a folder &gt; Enter the name “QLD_Map”</vt:lpstr>
      <vt:lpstr>QGIS Project</vt:lpstr>
      <vt:lpstr>QGIS Project</vt:lpstr>
      <vt:lpstr>QGIS Project </vt:lpstr>
      <vt:lpstr>QGIS Project (Load the QLD Globe Imagery) </vt:lpstr>
      <vt:lpstr>QLD roads and tracks data</vt:lpstr>
      <vt:lpstr>QLD roads and tracks data</vt:lpstr>
      <vt:lpstr>Loading data Layer &gt; Add Layer &gt; Vector Layer</vt:lpstr>
      <vt:lpstr>Loading data Layer &gt; Add Layer &gt; Vector Layer</vt:lpstr>
      <vt:lpstr>Loading data Layer &gt; Add Layer &gt; Vector Layer</vt:lpstr>
      <vt:lpstr>Loaded Qld roads and tracks data Right click on layer &gt; select properties</vt:lpstr>
      <vt:lpstr>Loaded Qld roads and tracks data Right click on layer &gt; select properties</vt:lpstr>
      <vt:lpstr>Attribute table for Qld roads and tracks data Right click on layer &gt; Attribute Table</vt:lpstr>
      <vt:lpstr>Selection/Filter/Subsetting features Tool bar &gt; Select Features by Expression</vt:lpstr>
      <vt:lpstr>Selection and Filtering criteria</vt:lpstr>
      <vt:lpstr>Selected links from the layer Selected features are highlighted in blue in the attribute table and yellow in the map </vt:lpstr>
      <vt:lpstr>Save selected features as a layer Right click on layer after selection &gt; Export &gt; Make Layer from Selected Features</vt:lpstr>
      <vt:lpstr>New layer </vt:lpstr>
      <vt:lpstr>Task 1 : Attribute filtering and separate layer</vt:lpstr>
      <vt:lpstr>Loading Spatial Point Data  (https://spatial-gis.information.qld.gov.au/arcgis/rest/services/Transportation/StateRoadInformation/MapServer/46)  Paste the copied link into the path field</vt:lpstr>
      <vt:lpstr>Loading spatial point data from path Add Layer &gt; Add ArcGIS REST Server Layer</vt:lpstr>
      <vt:lpstr>Loading spatial point data from path Copy the html link for the data &gt; paste the link under the Path</vt:lpstr>
      <vt:lpstr>Loaded spatial point data New layer named Average annual daily traffic 2020 in the contents pane </vt:lpstr>
      <vt:lpstr>Selecting features from polyline based on select tool Toolbar &gt; Select &gt; Select Features by Radius &gt; Click and drag in map to select</vt:lpstr>
      <vt:lpstr>Save selected links as a separate layer Right click on layer after selection &gt; Export &gt; Make Layer from Selected Features</vt:lpstr>
      <vt:lpstr>Find the Intersections and the links associated with </vt:lpstr>
      <vt:lpstr>Find the Intersections and the links associated with </vt:lpstr>
      <vt:lpstr>Find the Intersections and the links associated with </vt:lpstr>
      <vt:lpstr>Find the Intersections and the links associated with </vt:lpstr>
      <vt:lpstr>Find the Intersections and the links associated with </vt:lpstr>
      <vt:lpstr>Find the Intersections and the links associated with </vt:lpstr>
      <vt:lpstr>PowerPoint Presentation</vt:lpstr>
      <vt:lpstr>PowerPoint Presentation</vt:lpstr>
      <vt:lpstr>Task 2: For the selected “Goldcoast City” layer find intersections and their respective links</vt:lpstr>
      <vt:lpstr>For a selected Intersection (node) identify the intersection type from reality (google maps) and store the information</vt:lpstr>
      <vt:lpstr>For a selected Intersection (node) identify the intersection type from reality (google maps) and store the information</vt:lpstr>
      <vt:lpstr>Add field “Junc_Type” &gt; In “Name: Junc_Type” &gt; set “Type: Text” &gt; set “Length : 20” &gt; “Save edits”</vt:lpstr>
      <vt:lpstr>For a selected Intersection (node) identify the intersection type from reality (google maps) and store the information</vt:lpstr>
      <vt:lpstr>In “Intersections” attribute table select feature JUNC_ID is 1 and click on the far-left side of the record.   </vt:lpstr>
      <vt:lpstr>For a selected Intersection (node) identify the intersection type from reality (google maps) and store the information</vt:lpstr>
      <vt:lpstr>Go to the flashing intersection in the map and right click on the intersection point in the map and select “Copy Coordinates”.</vt:lpstr>
      <vt:lpstr>For a selected Intersection (node) identify the intersection type from reality (google maps) and store the information</vt:lpstr>
      <vt:lpstr>Open a web browser, go to google.maps and paste the copied coordinates in the search bar and select the street view window in the bottom right corner of the google map</vt:lpstr>
      <vt:lpstr>Open a web browser, go to google.maps and paste the copied coordinates in the search bar and select the street view window in the bottom right corner of the google map</vt:lpstr>
      <vt:lpstr>PowerPoint Presentation</vt:lpstr>
      <vt:lpstr>For a selected Intersection (node) identify the intersection type from reality (google maps) and store the information</vt:lpstr>
      <vt:lpstr>From the street view gather relevant information for the intersection and record it in the attribute table of “Intersections” layer Double click on cell adjacent to the relevant JunctionID is 1 under the field “Junc_Type” and type “” and save the attribute table and QGIS project  (Ctrl + S)</vt:lpstr>
      <vt:lpstr>Save QGIS project and keep the spatial data</vt:lpstr>
      <vt:lpstr>Data provided for the presentation and course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Amalan Mahendran</dc:creator>
  <cp:lastModifiedBy>Amalan Mahendran</cp:lastModifiedBy>
  <cp:revision>377</cp:revision>
  <dcterms:created xsi:type="dcterms:W3CDTF">2025-08-01T00:33:57Z</dcterms:created>
  <dcterms:modified xsi:type="dcterms:W3CDTF">2025-08-21T23:12:00Z</dcterms:modified>
</cp:coreProperties>
</file>